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67" r:id="rId3"/>
    <p:sldId id="268" r:id="rId4"/>
    <p:sldId id="269" r:id="rId5"/>
    <p:sldId id="270" r:id="rId6"/>
    <p:sldId id="271" r:id="rId7"/>
    <p:sldId id="272" r:id="rId8"/>
    <p:sldId id="273" r:id="rId9"/>
    <p:sldId id="274" r:id="rId10"/>
    <p:sldId id="275" r:id="rId11"/>
    <p:sldId id="276" r:id="rId12"/>
    <p:sldId id="277" r:id="rId13"/>
    <p:sldId id="325"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324"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258"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898D0C-A0FF-4F70-847D-3E8304343A27}" type="datetimeFigureOut">
              <a:rPr lang="en-US" smtClean="0"/>
              <a:pPr/>
              <a:t>3/29/2022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A01D0D-BF2C-48D3-A2A1-C367E2A375E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DC94A5-3362-40D4-8D9A-63316C1F9ACF}" type="slidenum">
              <a:rPr lang="en-US"/>
              <a:pPr/>
              <a:t>4</a:t>
            </a:fld>
            <a:endParaRPr lang="en-US"/>
          </a:p>
        </p:txBody>
      </p:sp>
      <p:sp>
        <p:nvSpPr>
          <p:cNvPr id="92162" name="Rectangle 2"/>
          <p:cNvSpPr>
            <a:spLocks noGrp="1" noRot="1" noChangeAspect="1" noChangeArrowheads="1" noTextEdit="1"/>
          </p:cNvSpPr>
          <p:nvPr>
            <p:ph type="sldImg"/>
          </p:nvPr>
        </p:nvSpPr>
        <p:spPr>
          <a:xfrm>
            <a:off x="1150938" y="692150"/>
            <a:ext cx="4556125" cy="3416300"/>
          </a:xfrm>
          <a:ln w="12700" cap="flat">
            <a:solidFill>
              <a:schemeClr val="tx1"/>
            </a:solidFill>
          </a:ln>
        </p:spPr>
      </p:sp>
      <p:sp>
        <p:nvSpPr>
          <p:cNvPr id="92163" name="Rectangle 3"/>
          <p:cNvSpPr>
            <a:spLocks noGrp="1" noChangeArrowheads="1"/>
          </p:cNvSpPr>
          <p:nvPr>
            <p:ph type="body" idx="1"/>
          </p:nvPr>
        </p:nvSpPr>
        <p:spPr>
          <a:xfrm>
            <a:off x="912813" y="4340225"/>
            <a:ext cx="5030787" cy="4114800"/>
          </a:xfrm>
          <a:ln/>
        </p:spPr>
        <p:txBody>
          <a:bodyPr lIns="90488" tIns="44450" rIns="90488" bIns="44450"/>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7053B5E5-8438-45D0-A645-6631E2501A43}" type="slidenum">
              <a:rPr lang="en-US">
                <a:latin typeface="Arial" pitchFamily="34" charset="0"/>
              </a:rPr>
              <a:pPr/>
              <a:t>27</a:t>
            </a:fld>
            <a:endParaRPr lang="en-US">
              <a:latin typeface="Arial" pitchFamily="34"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buFontTx/>
              <a:buChar char="•"/>
            </a:pPr>
            <a:r>
              <a:rPr lang="en-US">
                <a:latin typeface="Times New Roman" pitchFamily="18" charset="0"/>
                <a:cs typeface="Times" pitchFamily="1" charset="0"/>
              </a:rPr>
              <a:t>A rule of thumb often cited in the computer industry, called Moore’s Law</a:t>
            </a:r>
            <a:r>
              <a:rPr lang="en-US" b="1">
                <a:latin typeface="Times New Roman" pitchFamily="18" charset="0"/>
                <a:cs typeface="Times" pitchFamily="1" charset="0"/>
              </a:rPr>
              <a:t>,</a:t>
            </a:r>
            <a:r>
              <a:rPr lang="en-US">
                <a:latin typeface="Times New Roman" pitchFamily="18" charset="0"/>
                <a:cs typeface="Times" pitchFamily="1" charset="0"/>
              </a:rPr>
              <a:t> describes the pace at which CPUs improve. This mathematical rule, named after Gordon Moore, the cofounder of the CPU chip manufacturer Intel, predicts that the number of transistors inside a CPU will increase so fast that CPU capacity will double every 18 months. (The number of transistors on a CPU chip helps determine how fast it can process data.)</a:t>
            </a:r>
          </a:p>
          <a:p>
            <a:pPr eaLnBrk="1" hangingPunct="1">
              <a:buFontTx/>
              <a:buChar char="•"/>
            </a:pPr>
            <a:r>
              <a:rPr lang="en-US">
                <a:latin typeface="Times New Roman" pitchFamily="18" charset="0"/>
                <a:cs typeface="Times" pitchFamily="1" charset="0"/>
              </a:rPr>
              <a:t>This rule of thumb has held true since 1965, when Moore first published his theory. </a:t>
            </a:r>
          </a:p>
          <a:p>
            <a:pPr eaLnBrk="1" hangingPunct="1">
              <a:buFontTx/>
              <a:buChar char="•"/>
            </a:pPr>
            <a:r>
              <a:rPr lang="en-US">
                <a:latin typeface="Times New Roman" pitchFamily="18" charset="0"/>
                <a:cs typeface="Times" pitchFamily="1" charset="0"/>
              </a:rPr>
              <a:t>In addition to the CPU becoming faster, other system components also improve dramatically. For example, the capacity of memory chips such as DRAM—the most common form of memory found on PCs—increases about 60 percent every year.</a:t>
            </a:r>
          </a:p>
          <a:p>
            <a:pPr eaLnBrk="1" hangingPunct="1">
              <a:buFontTx/>
              <a:buChar char="•"/>
            </a:pPr>
            <a:r>
              <a:rPr lang="en-US">
                <a:latin typeface="Times" pitchFamily="1" charset="0"/>
                <a:cs typeface="Times" pitchFamily="1" charset="0"/>
              </a:rPr>
              <a:t>When deciding whether to upgrade or buy new, consider the costs involved, the time it would take to transfer all of your files and to reinstall and reconfigure your software, as well as your needs and wants.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A65B33C1-EF32-478D-AA1C-E4B4EAFE9E7F}" type="slidenum">
              <a:rPr lang="en-US">
                <a:latin typeface="Arial" pitchFamily="34" charset="0"/>
              </a:rPr>
              <a:pPr/>
              <a:t>28</a:t>
            </a:fld>
            <a:endParaRPr lang="en-US">
              <a:latin typeface="Arial" pitchFamily="34"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buFontTx/>
              <a:buChar char="•"/>
            </a:pPr>
            <a:r>
              <a:rPr lang="en-US" noProof="1">
                <a:latin typeface="Arial" pitchFamily="34" charset="0"/>
              </a:rPr>
              <a:t>To determine whether your computer system has the right hardware components to do what you want it to do, you need to conduct a </a:t>
            </a:r>
            <a:r>
              <a:rPr lang="en-US" b="1" noProof="1">
                <a:latin typeface="Arial" pitchFamily="34" charset="0"/>
              </a:rPr>
              <a:t>system evaluation</a:t>
            </a:r>
            <a:r>
              <a:rPr lang="en-US" noProof="1">
                <a:latin typeface="Arial" pitchFamily="34" charset="0"/>
              </a:rPr>
              <a:t>. To do so, you look at your computer’s subsystems, what they do, and how they perform:</a:t>
            </a:r>
          </a:p>
          <a:p>
            <a:pPr lvl="2" eaLnBrk="1" hangingPunct="1">
              <a:lnSpc>
                <a:spcPct val="96000"/>
              </a:lnSpc>
              <a:spcBef>
                <a:spcPts val="400"/>
              </a:spcBef>
              <a:spcAft>
                <a:spcPts val="200"/>
              </a:spcAft>
            </a:pPr>
            <a:r>
              <a:rPr lang="en-US">
                <a:latin typeface="Times New Roman" pitchFamily="18" charset="0"/>
              </a:rPr>
              <a:t>CPU</a:t>
            </a:r>
          </a:p>
          <a:p>
            <a:pPr lvl="2" eaLnBrk="1" hangingPunct="1">
              <a:lnSpc>
                <a:spcPct val="96000"/>
              </a:lnSpc>
              <a:spcBef>
                <a:spcPts val="200"/>
              </a:spcBef>
              <a:spcAft>
                <a:spcPts val="200"/>
              </a:spcAft>
            </a:pPr>
            <a:r>
              <a:rPr lang="en-US">
                <a:latin typeface="Times New Roman" pitchFamily="18" charset="0"/>
              </a:rPr>
              <a:t>RAM</a:t>
            </a:r>
          </a:p>
          <a:p>
            <a:pPr lvl="2" eaLnBrk="1" hangingPunct="1">
              <a:lnSpc>
                <a:spcPct val="96000"/>
              </a:lnSpc>
              <a:spcBef>
                <a:spcPts val="200"/>
              </a:spcBef>
              <a:spcAft>
                <a:spcPts val="200"/>
              </a:spcAft>
            </a:pPr>
            <a:r>
              <a:rPr lang="en-US">
                <a:latin typeface="Times New Roman" pitchFamily="18" charset="0"/>
              </a:rPr>
              <a:t>The storage subsystem (your hard drive and other drives)</a:t>
            </a:r>
          </a:p>
          <a:p>
            <a:pPr lvl="2" eaLnBrk="1" hangingPunct="1">
              <a:lnSpc>
                <a:spcPct val="96000"/>
              </a:lnSpc>
              <a:spcBef>
                <a:spcPts val="200"/>
              </a:spcBef>
              <a:spcAft>
                <a:spcPts val="200"/>
              </a:spcAft>
            </a:pPr>
            <a:r>
              <a:rPr lang="en-US">
                <a:latin typeface="Times New Roman" pitchFamily="18" charset="0"/>
              </a:rPr>
              <a:t>The video subsystem (your video card and monitor)</a:t>
            </a:r>
          </a:p>
          <a:p>
            <a:pPr lvl="2" eaLnBrk="1" hangingPunct="1">
              <a:lnSpc>
                <a:spcPct val="96000"/>
              </a:lnSpc>
              <a:spcBef>
                <a:spcPts val="200"/>
              </a:spcBef>
              <a:spcAft>
                <a:spcPts val="200"/>
              </a:spcAft>
            </a:pPr>
            <a:r>
              <a:rPr lang="en-US">
                <a:latin typeface="Times New Roman" pitchFamily="18" charset="0"/>
              </a:rPr>
              <a:t>The audio subsystem (your sound card and speakers)</a:t>
            </a:r>
          </a:p>
          <a:p>
            <a:pPr lvl="2" eaLnBrk="1" hangingPunct="1">
              <a:lnSpc>
                <a:spcPct val="96000"/>
              </a:lnSpc>
              <a:spcBef>
                <a:spcPts val="200"/>
              </a:spcBef>
              <a:spcAft>
                <a:spcPts val="200"/>
              </a:spcAft>
            </a:pPr>
            <a:r>
              <a:rPr lang="en-US">
                <a:latin typeface="Times New Roman" pitchFamily="18" charset="0"/>
                <a:cs typeface="Times" pitchFamily="1" charset="0"/>
              </a:rPr>
              <a:t>Your computer’s ports</a:t>
            </a:r>
          </a:p>
          <a:p>
            <a:pPr lvl="2" eaLnBrk="1" hangingPunct="1">
              <a:lnSpc>
                <a:spcPct val="96000"/>
              </a:lnSpc>
              <a:spcBef>
                <a:spcPts val="200"/>
              </a:spcBef>
              <a:spcAft>
                <a:spcPts val="200"/>
              </a:spcAft>
            </a:pPr>
            <a:r>
              <a:rPr lang="en-US">
                <a:latin typeface="Arial" pitchFamily="34" charset="0"/>
              </a:rPr>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9434736C-9E71-4B66-9E7E-2033D77969F1}" type="slidenum">
              <a:rPr lang="en-US">
                <a:latin typeface="Arial" pitchFamily="34" charset="0"/>
              </a:rPr>
              <a:pPr/>
              <a:t>29</a:t>
            </a:fld>
            <a:endParaRPr lang="en-US">
              <a:latin typeface="Arial" pitchFamily="34"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buFontTx/>
              <a:buChar char="•"/>
            </a:pPr>
            <a:r>
              <a:rPr lang="en-US">
                <a:latin typeface="Times" pitchFamily="1" charset="0"/>
                <a:cs typeface="Times" pitchFamily="1" charset="0"/>
              </a:rPr>
              <a:t>The </a:t>
            </a:r>
            <a:r>
              <a:rPr lang="en-US" b="1">
                <a:latin typeface="Times New Roman" pitchFamily="18" charset="0"/>
                <a:cs typeface="Times" pitchFamily="1" charset="0"/>
              </a:rPr>
              <a:t>CPU </a:t>
            </a:r>
            <a:r>
              <a:rPr lang="en-US" b="1">
                <a:latin typeface="Palatino" charset="0"/>
                <a:cs typeface="Times" pitchFamily="1" charset="0"/>
              </a:rPr>
              <a:t>or</a:t>
            </a:r>
            <a:r>
              <a:rPr lang="en-US" b="1">
                <a:latin typeface="Times New Roman" pitchFamily="18" charset="0"/>
                <a:cs typeface="Times" pitchFamily="1" charset="0"/>
              </a:rPr>
              <a:t> processor</a:t>
            </a:r>
            <a:r>
              <a:rPr lang="en-US">
                <a:latin typeface="Times" pitchFamily="1" charset="0"/>
                <a:cs typeface="Times" pitchFamily="1" charset="0"/>
              </a:rPr>
              <a:t> is the “brains” of the computer. It processes instructions, performs calculations, manages the flow of information through a computer system, and is responsible for processing the data you input into information. </a:t>
            </a:r>
          </a:p>
          <a:p>
            <a:pPr eaLnBrk="1" hangingPunct="1">
              <a:buFontTx/>
              <a:buChar char="•"/>
            </a:pPr>
            <a:r>
              <a:rPr lang="en-US">
                <a:latin typeface="Times" pitchFamily="1" charset="0"/>
                <a:cs typeface="Times" pitchFamily="1" charset="0"/>
              </a:rPr>
              <a:t>The CPU is located on the </a:t>
            </a:r>
            <a:r>
              <a:rPr lang="en-US" b="1">
                <a:latin typeface="Times New Roman" pitchFamily="18" charset="0"/>
                <a:cs typeface="Times" pitchFamily="1" charset="0"/>
              </a:rPr>
              <a:t>motherboard</a:t>
            </a:r>
            <a:r>
              <a:rPr lang="en-US">
                <a:latin typeface="Times" pitchFamily="1" charset="0"/>
                <a:cs typeface="Times" pitchFamily="1" charset="0"/>
              </a:rPr>
              <a:t>. </a:t>
            </a:r>
          </a:p>
          <a:p>
            <a:pPr eaLnBrk="1" hangingPunct="1">
              <a:buFontTx/>
              <a:buChar char="•"/>
            </a:pPr>
            <a:r>
              <a:rPr lang="en-US">
                <a:latin typeface="Times" pitchFamily="1" charset="0"/>
                <a:cs typeface="Times" pitchFamily="1" charset="0"/>
              </a:rPr>
              <a:t>The CPU is composed of two units: the </a:t>
            </a:r>
            <a:r>
              <a:rPr lang="en-US" b="1">
                <a:latin typeface="Times New Roman" pitchFamily="18" charset="0"/>
                <a:cs typeface="Times" pitchFamily="1" charset="0"/>
              </a:rPr>
              <a:t>control unit</a:t>
            </a:r>
            <a:r>
              <a:rPr lang="en-US">
                <a:latin typeface="Times" pitchFamily="1" charset="0"/>
                <a:cs typeface="Times" pitchFamily="1" charset="0"/>
              </a:rPr>
              <a:t> and the </a:t>
            </a:r>
            <a:r>
              <a:rPr lang="en-US" b="1">
                <a:latin typeface="Times New Roman" pitchFamily="18" charset="0"/>
                <a:cs typeface="Times" pitchFamily="1" charset="0"/>
              </a:rPr>
              <a:t>arithmetic logic unit (ALU)</a:t>
            </a:r>
            <a:r>
              <a:rPr lang="en-US">
                <a:latin typeface="Times" pitchFamily="1" charset="0"/>
                <a:cs typeface="Times" pitchFamily="1" charset="0"/>
              </a:rPr>
              <a:t>. </a:t>
            </a:r>
          </a:p>
          <a:p>
            <a:pPr eaLnBrk="1" hangingPunct="1">
              <a:buFontTx/>
              <a:buChar char="•"/>
            </a:pPr>
            <a:r>
              <a:rPr lang="en-US">
                <a:latin typeface="Times" pitchFamily="1" charset="0"/>
                <a:cs typeface="Times" pitchFamily="1" charset="0"/>
              </a:rPr>
              <a:t>The control unit coordinates the activities of all the other computer components. </a:t>
            </a:r>
          </a:p>
          <a:p>
            <a:pPr eaLnBrk="1" hangingPunct="1">
              <a:buFontTx/>
              <a:buChar char="•"/>
            </a:pPr>
            <a:r>
              <a:rPr lang="en-US">
                <a:latin typeface="Times" pitchFamily="1" charset="0"/>
                <a:cs typeface="Times" pitchFamily="1" charset="0"/>
              </a:rPr>
              <a:t>The ALU is responsible for performing all the arithmetic calculations and makes logic and comparison decisions, such as comparing items to determine if one is greater than, less than, equal to, or not equal to another.</a:t>
            </a:r>
          </a:p>
          <a:p>
            <a:pPr eaLnBrk="1" hangingPunct="1">
              <a:buFontTx/>
              <a:buChar char="•"/>
            </a:pPr>
            <a:r>
              <a:rPr lang="en-US">
                <a:latin typeface="Times New Roman" pitchFamily="18" charset="0"/>
                <a:cs typeface="Times" pitchFamily="1" charset="0"/>
              </a:rPr>
              <a:t>Every time the CPU performs a program instruction, it goes through the same series of steps, called a machine cycle:</a:t>
            </a:r>
          </a:p>
          <a:p>
            <a:pPr eaLnBrk="1" hangingPunct="1">
              <a:buFont typeface="Times" pitchFamily="1" charset="0"/>
              <a:buAutoNum type="arabicPeriod"/>
            </a:pPr>
            <a:r>
              <a:rPr lang="en-US">
                <a:latin typeface="Times New Roman" pitchFamily="18" charset="0"/>
                <a:cs typeface="Times" pitchFamily="1" charset="0"/>
              </a:rPr>
              <a:t>First, it fetches the required piece of data or instruction from RAM. </a:t>
            </a:r>
          </a:p>
          <a:p>
            <a:pPr eaLnBrk="1" hangingPunct="1">
              <a:buFont typeface="Times" pitchFamily="1" charset="0"/>
              <a:buAutoNum type="arabicPeriod"/>
            </a:pPr>
            <a:r>
              <a:rPr lang="en-US">
                <a:latin typeface="Times New Roman" pitchFamily="18" charset="0"/>
                <a:cs typeface="Times" pitchFamily="1" charset="0"/>
              </a:rPr>
              <a:t>Next, it decodes the instruction into something the computer can understand. </a:t>
            </a:r>
          </a:p>
          <a:p>
            <a:pPr eaLnBrk="1" hangingPunct="1">
              <a:buFont typeface="Times" pitchFamily="1" charset="0"/>
              <a:buAutoNum type="arabicPeriod"/>
            </a:pPr>
            <a:r>
              <a:rPr lang="en-US">
                <a:latin typeface="Times New Roman" pitchFamily="18" charset="0"/>
                <a:cs typeface="Times" pitchFamily="1" charset="0"/>
              </a:rPr>
              <a:t>Once the CPU has decoded the instruction, it executes the instruction.</a:t>
            </a:r>
          </a:p>
          <a:p>
            <a:pPr eaLnBrk="1" hangingPunct="1">
              <a:buFont typeface="Times" pitchFamily="1" charset="0"/>
              <a:buAutoNum type="arabicPeriod"/>
            </a:pPr>
            <a:r>
              <a:rPr lang="en-US">
                <a:latin typeface="Times New Roman" pitchFamily="18" charset="0"/>
                <a:cs typeface="Times" pitchFamily="1" charset="0"/>
              </a:rPr>
              <a:t>It then stores the result to RAM before fetching the next instruction. </a:t>
            </a:r>
          </a:p>
          <a:p>
            <a:pPr eaLnBrk="1" hangingPunct="1">
              <a:buFont typeface="Times" pitchFamily="1" charset="0"/>
              <a:buChar char="•"/>
            </a:pPr>
            <a:r>
              <a:rPr lang="en-US">
                <a:latin typeface="Times" pitchFamily="1" charset="0"/>
                <a:cs typeface="Times" pitchFamily="1" charset="0"/>
              </a:rPr>
              <a:t>The computer goes through these machine cycles at a steady and constant pace. This pace, known as </a:t>
            </a:r>
            <a:r>
              <a:rPr lang="en-US" b="1">
                <a:latin typeface="Times New Roman" pitchFamily="18" charset="0"/>
                <a:cs typeface="Times" pitchFamily="1" charset="0"/>
              </a:rPr>
              <a:t>clock speed</a:t>
            </a:r>
            <a:r>
              <a:rPr lang="en-US">
                <a:latin typeface="Times" pitchFamily="1" charset="0"/>
                <a:cs typeface="Times" pitchFamily="1" charset="0"/>
              </a:rPr>
              <a:t>, is controlled by the system clock, which works like a metronome in music. </a:t>
            </a:r>
          </a:p>
          <a:p>
            <a:pPr eaLnBrk="1" hangingPunct="1">
              <a:buFont typeface="Times" pitchFamily="1" charset="0"/>
              <a:buChar char="•"/>
            </a:pPr>
            <a:r>
              <a:rPr lang="en-US">
                <a:latin typeface="Times" pitchFamily="1" charset="0"/>
                <a:cs typeface="Times" pitchFamily="1" charset="0"/>
              </a:rPr>
              <a:t>The system clock keeps a steady beat, regulating the speed at which the processor goes through machine cycles</a:t>
            </a:r>
          </a:p>
          <a:p>
            <a:pPr eaLnBrk="1" hangingPunct="1">
              <a:buFont typeface="Times" pitchFamily="1" charset="0"/>
              <a:buChar char="•"/>
            </a:pPr>
            <a:r>
              <a:rPr lang="en-US">
                <a:latin typeface="Times" pitchFamily="1" charset="0"/>
                <a:cs typeface="Times" pitchFamily="1" charset="0"/>
              </a:rPr>
              <a:t>. Processors work incredibly fast, going through millions or billions of machine cycles </a:t>
            </a:r>
            <a:r>
              <a:rPr lang="en-US" i="1">
                <a:latin typeface="Times" pitchFamily="1" charset="0"/>
                <a:cs typeface="Times" pitchFamily="1" charset="0"/>
              </a:rPr>
              <a:t>each second</a:t>
            </a:r>
            <a:r>
              <a:rPr lang="en-US">
                <a:latin typeface="Times" pitchFamily="1" charset="0"/>
                <a:cs typeface="Times" pitchFamily="1" charset="0"/>
              </a:rPr>
              <a:t>. Processor speed is measured in units of </a:t>
            </a:r>
            <a:r>
              <a:rPr lang="en-US" b="1">
                <a:latin typeface="Times New Roman" pitchFamily="18" charset="0"/>
                <a:cs typeface="Times" pitchFamily="1" charset="0"/>
              </a:rPr>
              <a:t>MHz</a:t>
            </a:r>
            <a:r>
              <a:rPr lang="en-US">
                <a:latin typeface="Times" pitchFamily="1" charset="0"/>
                <a:cs typeface="Times" pitchFamily="1" charset="0"/>
              </a:rPr>
              <a:t> and </a:t>
            </a:r>
            <a:r>
              <a:rPr lang="en-US" b="1">
                <a:latin typeface="Times New Roman" pitchFamily="18" charset="0"/>
                <a:cs typeface="Times" pitchFamily="1" charset="0"/>
              </a:rPr>
              <a:t>GHz</a:t>
            </a:r>
            <a:r>
              <a:rPr lang="en-US">
                <a:latin typeface="Times" pitchFamily="1" charset="0"/>
                <a:cs typeface="Times" pitchFamily="1" charset="0"/>
              </a:rPr>
              <a:t>. Hertz here means “machine cycles per second,” so a 3.0-GHz processor performs work at a rate of 3 billion machine cycles per second.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28953904-16D5-475D-8ABD-956DC6924329}" type="slidenum">
              <a:rPr lang="en-US">
                <a:latin typeface="Arial" pitchFamily="34" charset="0"/>
              </a:rPr>
              <a:pPr/>
              <a:t>30</a:t>
            </a:fld>
            <a:endParaRPr lang="en-US">
              <a:latin typeface="Arial" pitchFamily="34"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buFontTx/>
              <a:buChar char="•"/>
            </a:pPr>
            <a:r>
              <a:rPr lang="en-US">
                <a:latin typeface="Times" pitchFamily="1" charset="0"/>
                <a:cs typeface="Times" pitchFamily="1" charset="0"/>
              </a:rPr>
              <a:t>Replacement CPUs are expensive.</a:t>
            </a:r>
          </a:p>
          <a:p>
            <a:pPr eaLnBrk="1" hangingPunct="1">
              <a:buFontTx/>
              <a:buChar char="•"/>
            </a:pPr>
            <a:r>
              <a:rPr lang="en-US">
                <a:latin typeface="Times" pitchFamily="1" charset="0"/>
                <a:cs typeface="Times" pitchFamily="1" charset="0"/>
              </a:rPr>
              <a:t> In addition, although it is reasonably easy to install a CPU, it can be difficult to determine which CPU to install. Not all CPUs are interchangeable, and the replacement CPU must be compatible with the motherboard.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D1028D34-7436-47DA-BEA4-60EA02E43551}" type="slidenum">
              <a:rPr lang="en-US">
                <a:latin typeface="Arial" pitchFamily="34" charset="0"/>
              </a:rPr>
              <a:pPr/>
              <a:t>31</a:t>
            </a:fld>
            <a:endParaRPr lang="en-US">
              <a:latin typeface="Arial"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buFontTx/>
              <a:buChar char="•"/>
            </a:pPr>
            <a:r>
              <a:rPr lang="en-US">
                <a:latin typeface="Times New Roman" pitchFamily="18" charset="0"/>
                <a:cs typeface="Times" pitchFamily="1" charset="0"/>
              </a:rPr>
              <a:t>Random access memory (RAM)</a:t>
            </a:r>
            <a:r>
              <a:rPr lang="en-US" b="1">
                <a:latin typeface="Times" pitchFamily="1" charset="0"/>
                <a:cs typeface="Times" pitchFamily="1" charset="0"/>
              </a:rPr>
              <a:t> </a:t>
            </a:r>
            <a:r>
              <a:rPr lang="en-US">
                <a:latin typeface="Times" pitchFamily="1" charset="0"/>
                <a:cs typeface="Times" pitchFamily="1" charset="0"/>
              </a:rPr>
              <a:t>is your computer’s temporary storage space. Although we refer to RAM as a form of storage, RAM is really the computer’s short-term memory. As such, it remembers everything that the computer needs to process the data into information, such as inputted data and software instructions, but only while the computer is on. </a:t>
            </a:r>
          </a:p>
          <a:p>
            <a:pPr eaLnBrk="1" hangingPunct="1">
              <a:buFontTx/>
              <a:buChar char="•"/>
            </a:pPr>
            <a:r>
              <a:rPr lang="en-US">
                <a:latin typeface="Times" pitchFamily="1" charset="0"/>
                <a:cs typeface="Times" pitchFamily="1" charset="0"/>
              </a:rPr>
              <a:t>This means that RAM is an example of </a:t>
            </a:r>
            <a:r>
              <a:rPr lang="en-US" b="1">
                <a:latin typeface="Times New Roman" pitchFamily="18" charset="0"/>
                <a:cs typeface="Times" pitchFamily="1" charset="0"/>
              </a:rPr>
              <a:t>volatile storage</a:t>
            </a:r>
            <a:r>
              <a:rPr lang="en-US">
                <a:latin typeface="Times" pitchFamily="1" charset="0"/>
                <a:cs typeface="Times" pitchFamily="1" charset="0"/>
              </a:rPr>
              <a:t>. When the power is off, the data stored in RAM is cleared out. This is why, in addition to RAM, systems always include </a:t>
            </a:r>
            <a:r>
              <a:rPr lang="en-US" b="1">
                <a:latin typeface="Times New Roman" pitchFamily="18" charset="0"/>
                <a:cs typeface="Times" pitchFamily="1" charset="0"/>
              </a:rPr>
              <a:t>nonvolatile storage</a:t>
            </a:r>
            <a:r>
              <a:rPr lang="en-US">
                <a:latin typeface="Times" pitchFamily="1" charset="0"/>
                <a:cs typeface="Times" pitchFamily="1" charset="0"/>
              </a:rPr>
              <a:t> devices for permanent storage of instructions and data when the computer is powered off. Hard disks provide the greatest nonvolatile storage capacity in the computer system.</a:t>
            </a:r>
          </a:p>
          <a:p>
            <a:pPr eaLnBrk="1" hangingPunct="1">
              <a:buFontTx/>
              <a:buChar char="•"/>
            </a:pPr>
            <a:r>
              <a:rPr lang="en-US" b="1">
                <a:latin typeface="Times New Roman" pitchFamily="18" charset="0"/>
                <a:cs typeface="Times" pitchFamily="1" charset="0"/>
              </a:rPr>
              <a:t>Memory modules </a:t>
            </a:r>
            <a:r>
              <a:rPr lang="en-US">
                <a:latin typeface="Times" pitchFamily="1" charset="0"/>
                <a:cs typeface="Times" pitchFamily="1" charset="0"/>
              </a:rPr>
              <a:t>(or </a:t>
            </a:r>
            <a:r>
              <a:rPr lang="en-US" b="1">
                <a:latin typeface="Times New Roman" pitchFamily="18" charset="0"/>
                <a:cs typeface="Times" pitchFamily="1" charset="0"/>
              </a:rPr>
              <a:t>memory cards</a:t>
            </a:r>
            <a:r>
              <a:rPr lang="en-US">
                <a:latin typeface="Times" pitchFamily="1" charset="0"/>
                <a:cs typeface="Times" pitchFamily="1" charset="0"/>
              </a:rPr>
              <a:t>), the small circuit boards that hold a series of RAM chips, fit into special slots on the motherboard. Most memory modules in today’s systems are called dual inline memory modules (DIMMs).</a:t>
            </a:r>
          </a:p>
          <a:p>
            <a:pPr eaLnBrk="1" hangingPunct="1">
              <a:buFontTx/>
              <a:buChar char="•"/>
            </a:pPr>
            <a:r>
              <a:rPr lang="en-US">
                <a:latin typeface="Times" pitchFamily="1" charset="0"/>
                <a:cs typeface="Times" pitchFamily="1" charset="0"/>
              </a:rPr>
              <a:t>Several different types of RAM are available. </a:t>
            </a:r>
          </a:p>
          <a:p>
            <a:pPr eaLnBrk="1" hangingPunct="1"/>
            <a:r>
              <a:rPr lang="en-US">
                <a:latin typeface="Times" pitchFamily="1" charset="0"/>
                <a:cs typeface="Times" pitchFamily="1" charset="0"/>
              </a:rPr>
              <a:t>-Currently, DDR SDRAM is very common in the marketplace, although some high-performance systems offer the even faster DDR2 RAM. </a:t>
            </a:r>
          </a:p>
          <a:p>
            <a:pPr eaLnBrk="1" hangingPunct="1">
              <a:buFontTx/>
              <a:buChar char="•"/>
            </a:pPr>
            <a:r>
              <a:rPr lang="en-US">
                <a:latin typeface="Times" pitchFamily="1" charset="0"/>
                <a:cs typeface="Times" pitchFamily="1" charset="0"/>
              </a:rPr>
              <a:t>RAM has a significant impact on the overall performance of your computer.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055015A6-6883-4292-B667-539657BDCB07}" type="slidenum">
              <a:rPr lang="en-US">
                <a:latin typeface="Arial" pitchFamily="34" charset="0"/>
              </a:rPr>
              <a:pPr/>
              <a:t>32</a:t>
            </a:fld>
            <a:endParaRPr lang="en-US">
              <a:latin typeface="Arial" pitchFamily="34"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buFontTx/>
              <a:buChar char="•"/>
            </a:pPr>
            <a:r>
              <a:rPr lang="en-US">
                <a:latin typeface="Arial" pitchFamily="34" charset="0"/>
              </a:rPr>
              <a:t>To determine how much RAM is needed you must look at the memory requirements of each program and add  them up.</a:t>
            </a:r>
          </a:p>
          <a:p>
            <a:pPr eaLnBrk="1" hangingPunct="1">
              <a:buFontTx/>
              <a:buChar char="•"/>
            </a:pPr>
            <a:r>
              <a:rPr lang="en-US">
                <a:latin typeface="Arial" pitchFamily="34" charset="0"/>
              </a:rPr>
              <a:t>Windows XP requires 128 Megabytes of RAM</a:t>
            </a:r>
          </a:p>
          <a:p>
            <a:pPr eaLnBrk="1" hangingPunct="1">
              <a:buFontTx/>
              <a:buChar char="•"/>
            </a:pPr>
            <a:r>
              <a:rPr lang="en-US">
                <a:latin typeface="Arial" pitchFamily="34" charset="0"/>
              </a:rPr>
              <a:t>Office Pro requires 128 Megabytes</a:t>
            </a:r>
          </a:p>
          <a:p>
            <a:pPr eaLnBrk="1" hangingPunct="1">
              <a:buFontTx/>
              <a:buChar char="•"/>
            </a:pPr>
            <a:r>
              <a:rPr lang="en-US">
                <a:latin typeface="Arial" pitchFamily="34" charset="0"/>
              </a:rPr>
              <a:t>Windows Media Player requires 64 megabytes of RAM</a:t>
            </a:r>
          </a:p>
          <a:p>
            <a:pPr eaLnBrk="1" hangingPunct="1">
              <a:buFontTx/>
              <a:buChar char="•"/>
            </a:pPr>
            <a:r>
              <a:rPr lang="en-US">
                <a:latin typeface="Arial" pitchFamily="34" charset="0"/>
              </a:rPr>
              <a:t>MS Picture It! calls for 128 MB of RAM</a:t>
            </a:r>
          </a:p>
          <a:p>
            <a:pPr eaLnBrk="1" hangingPunct="1">
              <a:buFontTx/>
              <a:buChar char="•"/>
            </a:pPr>
            <a:r>
              <a:rPr lang="en-US">
                <a:latin typeface="Arial" pitchFamily="34" charset="0"/>
              </a:rPr>
              <a:t>Together 460 megabytes are required</a:t>
            </a:r>
          </a:p>
          <a:p>
            <a:pPr eaLnBrk="1" hangingPunct="1">
              <a:buFontTx/>
              <a:buChar char="•"/>
            </a:pPr>
            <a:endParaRPr lang="en-US">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A5B12DAA-4287-498D-8460-A0F6FA623BE8}" type="slidenum">
              <a:rPr lang="en-US">
                <a:latin typeface="Arial" pitchFamily="34" charset="0"/>
              </a:rPr>
              <a:pPr/>
              <a:t>33</a:t>
            </a:fld>
            <a:endParaRPr lang="en-US">
              <a:latin typeface="Arial" pitchFamily="34"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buFontTx/>
              <a:buChar char="•"/>
            </a:pPr>
            <a:r>
              <a:rPr lang="en-US">
                <a:latin typeface="Times" pitchFamily="1" charset="0"/>
                <a:cs typeface="Times" pitchFamily="1" charset="0"/>
              </a:rPr>
              <a:t>Adding RAM can have a big effect on system performance.</a:t>
            </a:r>
          </a:p>
          <a:p>
            <a:pPr eaLnBrk="1" hangingPunct="1">
              <a:buFontTx/>
              <a:buChar char="•"/>
            </a:pPr>
            <a:r>
              <a:rPr lang="en-US">
                <a:latin typeface="Times" pitchFamily="1" charset="0"/>
                <a:cs typeface="Times" pitchFamily="1" charset="0"/>
              </a:rPr>
              <a:t>You need to make sure you add the correct type of RAM for your machine.</a:t>
            </a:r>
          </a:p>
          <a:p>
            <a:pPr eaLnBrk="1" hangingPunct="1">
              <a:buFontTx/>
              <a:buChar char="•"/>
            </a:pPr>
            <a:r>
              <a:rPr lang="en-US">
                <a:latin typeface="Times" pitchFamily="1" charset="0"/>
                <a:cs typeface="Times" pitchFamily="1" charset="0"/>
              </a:rPr>
              <a:t>Each computer is designed with a specific number of slots on the memory board in which memory cards fit, and each slot may have a limit on the amount of RAM it can support.</a:t>
            </a:r>
          </a:p>
          <a:p>
            <a:pPr eaLnBrk="1" hangingPunct="1">
              <a:buFontTx/>
              <a:buChar char="•"/>
            </a:pPr>
            <a:r>
              <a:rPr lang="en-US">
                <a:latin typeface="Times" pitchFamily="1" charset="0"/>
                <a:cs typeface="Times" pitchFamily="1" charset="0"/>
              </a:rPr>
              <a:t>In addition, the OS running on that machine may impose its own limit.  To determine these limits, check your owner’s manual or the manufacturer’s Web site.</a:t>
            </a:r>
          </a:p>
          <a:p>
            <a:pPr eaLnBrk="1" hangingPunct="1">
              <a:buFontTx/>
              <a:buChar char="•"/>
            </a:pPr>
            <a:endParaRPr lang="en-US">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DFB56EC2-5BE3-416E-8F41-B4DFC34941A3}" type="slidenum">
              <a:rPr lang="en-US">
                <a:latin typeface="Arial" pitchFamily="34" charset="0"/>
              </a:rPr>
              <a:pPr/>
              <a:t>34</a:t>
            </a:fld>
            <a:endParaRPr lang="en-US">
              <a:latin typeface="Arial" pitchFamily="34"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buFontTx/>
              <a:buChar char="•"/>
            </a:pPr>
            <a:r>
              <a:rPr lang="en-US" noProof="1">
                <a:latin typeface="Arial" pitchFamily="34" charset="0"/>
              </a:rPr>
              <a:t>So, RAM is a form of </a:t>
            </a:r>
            <a:r>
              <a:rPr lang="en-US" i="1" noProof="1">
                <a:latin typeface="Arial" pitchFamily="34" charset="0"/>
              </a:rPr>
              <a:t>temporary</a:t>
            </a:r>
            <a:r>
              <a:rPr lang="en-US" noProof="1">
                <a:latin typeface="Arial" pitchFamily="34" charset="0"/>
              </a:rPr>
              <a:t> </a:t>
            </a:r>
            <a:r>
              <a:rPr lang="en-US" i="1" noProof="1">
                <a:latin typeface="Arial" pitchFamily="34" charset="0"/>
              </a:rPr>
              <a:t>storage</a:t>
            </a:r>
            <a:r>
              <a:rPr lang="en-US" noProof="1">
                <a:latin typeface="Arial" pitchFamily="34" charset="0"/>
              </a:rPr>
              <a:t>—anything residing in RAM is not permanently saved. Therefore, it’s critical to have means to store data and software applications</a:t>
            </a:r>
            <a:r>
              <a:rPr lang="en-US" i="1" noProof="1">
                <a:latin typeface="Arial" pitchFamily="34" charset="0"/>
              </a:rPr>
              <a:t> permanently</a:t>
            </a:r>
            <a:r>
              <a:rPr lang="en-US" noProof="1">
                <a:latin typeface="Arial" pitchFamily="34" charset="0"/>
              </a:rPr>
              <a:t>.</a:t>
            </a:r>
          </a:p>
          <a:p>
            <a:pPr eaLnBrk="1" hangingPunct="1">
              <a:buFontTx/>
              <a:buChar char="•"/>
            </a:pPr>
            <a:r>
              <a:rPr lang="en-US">
                <a:latin typeface="Times New Roman" pitchFamily="18" charset="0"/>
                <a:cs typeface="Times" pitchFamily="1" charset="0"/>
              </a:rPr>
              <a:t>Several storage options exist, including the hard disk drive, floppy disk drive, Zip disk drive, USB flash drives, and CD and DVD drives. </a:t>
            </a:r>
          </a:p>
          <a:p>
            <a:pPr eaLnBrk="1" hangingPunct="1">
              <a:buFontTx/>
              <a:buChar char="•"/>
            </a:pPr>
            <a:r>
              <a:rPr lang="en-US">
                <a:latin typeface="Times New Roman" pitchFamily="18" charset="0"/>
                <a:cs typeface="Times" pitchFamily="1" charset="0"/>
              </a:rPr>
              <a:t>When you turn off your computer, the data stored to these devices is saved. These devices are therefore referred to as </a:t>
            </a:r>
            <a:r>
              <a:rPr lang="en-US" b="1">
                <a:latin typeface="Times New Roman" pitchFamily="18" charset="0"/>
                <a:cs typeface="Times" pitchFamily="1" charset="0"/>
              </a:rPr>
              <a:t>nonvolatile storage devices</a:t>
            </a:r>
            <a:r>
              <a:rPr lang="en-US">
                <a:latin typeface="Times New Roman" pitchFamily="18" charset="0"/>
                <a:cs typeface="Times" pitchFamily="1" charset="0"/>
              </a:rPr>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ADFEE5AC-102A-4B9A-B94C-86616978861F}" type="slidenum">
              <a:rPr lang="en-US">
                <a:latin typeface="Arial" pitchFamily="34" charset="0"/>
              </a:rPr>
              <a:pPr/>
              <a:t>35</a:t>
            </a:fld>
            <a:endParaRPr lang="en-US">
              <a:latin typeface="Arial" pitchFamily="34"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buFontTx/>
              <a:buChar char="•"/>
            </a:pPr>
            <a:r>
              <a:rPr lang="en-US">
                <a:latin typeface="Times New Roman" pitchFamily="18" charset="0"/>
                <a:cs typeface="Times" pitchFamily="1" charset="0"/>
              </a:rPr>
              <a:t>Of all the nonvolatile storage devices, the </a:t>
            </a:r>
            <a:r>
              <a:rPr lang="en-US" b="1">
                <a:latin typeface="Times New Roman" pitchFamily="18" charset="0"/>
                <a:cs typeface="Times" pitchFamily="1" charset="0"/>
              </a:rPr>
              <a:t>hard disk drive</a:t>
            </a:r>
            <a:r>
              <a:rPr lang="en-US">
                <a:latin typeface="Times New Roman" pitchFamily="18" charset="0"/>
                <a:cs typeface="Times" pitchFamily="1" charset="0"/>
              </a:rPr>
              <a:t> </a:t>
            </a:r>
            <a:r>
              <a:rPr lang="en-US">
                <a:latin typeface="Times" pitchFamily="1" charset="0"/>
                <a:cs typeface="Times" pitchFamily="1" charset="0"/>
              </a:rPr>
              <a:t>(or just </a:t>
            </a:r>
            <a:r>
              <a:rPr lang="en-US" b="1">
                <a:latin typeface="Times New Roman" pitchFamily="18" charset="0"/>
                <a:cs typeface="Times" pitchFamily="1" charset="0"/>
              </a:rPr>
              <a:t>hard drive</a:t>
            </a:r>
            <a:r>
              <a:rPr lang="en-US">
                <a:latin typeface="Times" pitchFamily="1" charset="0"/>
                <a:cs typeface="Times" pitchFamily="1" charset="0"/>
              </a:rPr>
              <a:t>) </a:t>
            </a:r>
            <a:r>
              <a:rPr lang="en-US">
                <a:latin typeface="Times New Roman" pitchFamily="18" charset="0"/>
                <a:cs typeface="Times" pitchFamily="1" charset="0"/>
              </a:rPr>
              <a:t>is used the most.</a:t>
            </a:r>
            <a:r>
              <a:rPr lang="en-US">
                <a:latin typeface="Arial" pitchFamily="34" charset="0"/>
              </a:rPr>
              <a:t> </a:t>
            </a:r>
          </a:p>
          <a:p>
            <a:pPr eaLnBrk="1" hangingPunct="1">
              <a:buFontTx/>
              <a:buChar char="•"/>
            </a:pPr>
            <a:r>
              <a:rPr lang="en-US">
                <a:latin typeface="Times" pitchFamily="1" charset="0"/>
                <a:cs typeface="Times" pitchFamily="1" charset="0"/>
              </a:rPr>
              <a:t>With storage capacities of up to 500 GB, </a:t>
            </a:r>
            <a:r>
              <a:rPr lang="en-US" b="1">
                <a:latin typeface="Times New Roman" pitchFamily="18" charset="0"/>
                <a:cs typeface="Times" pitchFamily="1" charset="0"/>
              </a:rPr>
              <a:t>hard disk drives</a:t>
            </a:r>
            <a:r>
              <a:rPr lang="en-US">
                <a:latin typeface="Times" pitchFamily="1" charset="0"/>
                <a:cs typeface="Times" pitchFamily="1" charset="0"/>
              </a:rPr>
              <a:t> have the largest storage capacity of any storage device. </a:t>
            </a:r>
          </a:p>
          <a:p>
            <a:pPr eaLnBrk="1" hangingPunct="1">
              <a:buFontTx/>
              <a:buChar char="•"/>
            </a:pPr>
            <a:r>
              <a:rPr lang="en-US">
                <a:latin typeface="Times New Roman" pitchFamily="18" charset="0"/>
                <a:cs typeface="Times" pitchFamily="1" charset="0"/>
              </a:rPr>
              <a:t>The hard drive’s </a:t>
            </a:r>
            <a:r>
              <a:rPr lang="en-US" b="1">
                <a:latin typeface="Times New Roman" pitchFamily="18" charset="0"/>
                <a:cs typeface="Times" pitchFamily="1" charset="0"/>
              </a:rPr>
              <a:t>access time</a:t>
            </a:r>
            <a:r>
              <a:rPr lang="en-US">
                <a:latin typeface="Times New Roman" pitchFamily="18" charset="0"/>
                <a:cs typeface="Times" pitchFamily="1" charset="0"/>
              </a:rPr>
              <a:t>, or the time it takes a storage device to locate its stored data and make it available for processing, is also the fastest of all permanent storage devices. Hard drive access times are measured in milliseconds, or thousandths of seconds.</a:t>
            </a:r>
          </a:p>
          <a:p>
            <a:pPr eaLnBrk="1" hangingPunct="1">
              <a:buFontTx/>
              <a:buChar char="•"/>
            </a:pPr>
            <a:r>
              <a:rPr lang="en-US">
                <a:latin typeface="Times New Roman" pitchFamily="18" charset="0"/>
                <a:cs typeface="Times" pitchFamily="1" charset="0"/>
              </a:rPr>
              <a:t>Another reason hard drives are popular is that they transfer data to other computer components (such as RAM) much faster than the other storage devices do. This speed of transfer is referred to as </a:t>
            </a:r>
            <a:r>
              <a:rPr lang="en-US" b="1">
                <a:latin typeface="Times New Roman" pitchFamily="18" charset="0"/>
                <a:cs typeface="Times" pitchFamily="1" charset="0"/>
              </a:rPr>
              <a:t>data transfer rate</a:t>
            </a:r>
            <a:r>
              <a:rPr lang="en-US">
                <a:latin typeface="Times New Roman" pitchFamily="18" charset="0"/>
                <a:cs typeface="Times" pitchFamily="1" charset="0"/>
              </a:rPr>
              <a:t> and is expressed in either mega</a:t>
            </a:r>
            <a:r>
              <a:rPr lang="en-US" i="1">
                <a:latin typeface="Times New Roman" pitchFamily="18" charset="0"/>
                <a:cs typeface="Times" pitchFamily="1" charset="0"/>
              </a:rPr>
              <a:t>bits</a:t>
            </a:r>
            <a:r>
              <a:rPr lang="en-US">
                <a:latin typeface="Times New Roman" pitchFamily="18" charset="0"/>
                <a:cs typeface="Times" pitchFamily="1" charset="0"/>
              </a:rPr>
              <a:t> or mega</a:t>
            </a:r>
            <a:r>
              <a:rPr lang="en-US" i="1">
                <a:latin typeface="Times New Roman" pitchFamily="18" charset="0"/>
                <a:cs typeface="Times" pitchFamily="1" charset="0"/>
              </a:rPr>
              <a:t>bytes</a:t>
            </a:r>
            <a:r>
              <a:rPr lang="en-US">
                <a:latin typeface="Times New Roman" pitchFamily="18" charset="0"/>
                <a:cs typeface="Times" pitchFamily="1" charset="0"/>
              </a:rPr>
              <a:t> per second.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9067593D-ED07-48C2-A183-54A9601F9CA1}" type="slidenum">
              <a:rPr lang="en-US">
                <a:latin typeface="Arial" pitchFamily="34" charset="0"/>
              </a:rPr>
              <a:pPr/>
              <a:t>36</a:t>
            </a:fld>
            <a:endParaRPr lang="en-US">
              <a:latin typeface="Arial"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buFontTx/>
              <a:buChar char="•"/>
            </a:pPr>
            <a:r>
              <a:rPr lang="en-US">
                <a:latin typeface="Times" pitchFamily="1" charset="0"/>
                <a:cs typeface="Times" pitchFamily="1" charset="0"/>
              </a:rPr>
              <a:t>A hard disk drive is composed of several coated </a:t>
            </a:r>
            <a:r>
              <a:rPr lang="en-US" b="1">
                <a:latin typeface="Times New Roman" pitchFamily="18" charset="0"/>
                <a:cs typeface="Times" pitchFamily="1" charset="0"/>
              </a:rPr>
              <a:t>platters</a:t>
            </a:r>
            <a:r>
              <a:rPr lang="en-US">
                <a:latin typeface="Times" pitchFamily="1" charset="0"/>
                <a:cs typeface="Times" pitchFamily="1" charset="0"/>
              </a:rPr>
              <a:t> stacked onto a spindle. </a:t>
            </a:r>
          </a:p>
          <a:p>
            <a:pPr eaLnBrk="1" hangingPunct="1">
              <a:buFontTx/>
              <a:buChar char="•"/>
            </a:pPr>
            <a:r>
              <a:rPr lang="en-US">
                <a:latin typeface="Times" pitchFamily="1" charset="0"/>
                <a:cs typeface="Times" pitchFamily="1" charset="0"/>
              </a:rPr>
              <a:t>When data is saved to a hard disk, a pattern of magnetized spots is created on the iron oxide coating each platter. </a:t>
            </a:r>
          </a:p>
          <a:p>
            <a:pPr eaLnBrk="1" hangingPunct="1">
              <a:buFontTx/>
              <a:buChar char="•"/>
            </a:pPr>
            <a:r>
              <a:rPr lang="en-US">
                <a:latin typeface="Times" pitchFamily="1" charset="0"/>
                <a:cs typeface="Times" pitchFamily="1" charset="0"/>
              </a:rPr>
              <a:t>Each of these spots represents a 1, whereas the spaces not “spotted” represent a 0. </a:t>
            </a:r>
          </a:p>
          <a:p>
            <a:pPr eaLnBrk="1" hangingPunct="1">
              <a:buFontTx/>
              <a:buChar char="•"/>
            </a:pPr>
            <a:r>
              <a:rPr lang="en-US">
                <a:latin typeface="Times" pitchFamily="1" charset="0"/>
                <a:cs typeface="Times" pitchFamily="1" charset="0"/>
              </a:rPr>
              <a:t>These 0s and 1s are bits (or binary digits) and are the smallest pieces of data that computers can understand. </a:t>
            </a:r>
          </a:p>
          <a:p>
            <a:pPr eaLnBrk="1" hangingPunct="1">
              <a:buFontTx/>
              <a:buChar char="•"/>
            </a:pPr>
            <a:r>
              <a:rPr lang="en-US">
                <a:latin typeface="Times New Roman" pitchFamily="18" charset="0"/>
                <a:cs typeface="Times" pitchFamily="1" charset="0"/>
              </a:rPr>
              <a:t>Sitting between each platter are special “arms” that contain </a:t>
            </a:r>
            <a:r>
              <a:rPr lang="en-US" b="1">
                <a:latin typeface="Times New Roman" pitchFamily="18" charset="0"/>
                <a:cs typeface="Times" pitchFamily="1" charset="0"/>
              </a:rPr>
              <a:t>read/write heads</a:t>
            </a:r>
            <a:r>
              <a:rPr lang="en-US">
                <a:latin typeface="Times New Roman" pitchFamily="18" charset="0"/>
                <a:cs typeface="Times" pitchFamily="1" charset="0"/>
              </a:rPr>
              <a:t>. The read/write heads move from the outer edge of the spinning platters to the center to read and write the magnetic data to and from the hard disk.</a:t>
            </a:r>
            <a:endParaRPr lang="en-US">
              <a:latin typeface="Times" pitchFamily="1" charset="0"/>
              <a:cs typeface="Times" pitchFamily="1" charset="0"/>
            </a:endParaRPr>
          </a:p>
          <a:p>
            <a:pPr eaLnBrk="1" hangingPunct="1">
              <a:buFontTx/>
              <a:buChar char="•"/>
            </a:pPr>
            <a:r>
              <a:rPr lang="en-US">
                <a:latin typeface="Times" pitchFamily="1" charset="0"/>
                <a:cs typeface="Times" pitchFamily="1" charset="0"/>
              </a:rPr>
              <a:t>When data stored on the hard disk is retrieved (or read), your computer translates these patterns of magnetized spots into the data you have saved.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D5B8CB-C0BE-42ED-96F5-6F69967122B6}" type="slidenum">
              <a:rPr lang="en-US"/>
              <a:pPr/>
              <a:t>6</a:t>
            </a:fld>
            <a:endParaRPr lang="en-US"/>
          </a:p>
        </p:txBody>
      </p:sp>
      <p:sp>
        <p:nvSpPr>
          <p:cNvPr id="97282" name="Rectangle 2"/>
          <p:cNvSpPr>
            <a:spLocks noGrp="1" noRot="1" noChangeAspect="1" noChangeArrowheads="1" noTextEdit="1"/>
          </p:cNvSpPr>
          <p:nvPr>
            <p:ph type="sldImg"/>
          </p:nvPr>
        </p:nvSpPr>
        <p:spPr>
          <a:xfrm>
            <a:off x="1150938" y="692150"/>
            <a:ext cx="4556125" cy="3416300"/>
          </a:xfrm>
          <a:ln w="12700" cap="flat">
            <a:solidFill>
              <a:schemeClr val="tx1"/>
            </a:solidFill>
          </a:ln>
        </p:spPr>
      </p:sp>
      <p:sp>
        <p:nvSpPr>
          <p:cNvPr id="97283" name="Rectangle 3"/>
          <p:cNvSpPr>
            <a:spLocks noGrp="1" noChangeArrowheads="1"/>
          </p:cNvSpPr>
          <p:nvPr>
            <p:ph type="body" idx="1"/>
          </p:nvPr>
        </p:nvSpPr>
        <p:spPr>
          <a:xfrm>
            <a:off x="912813" y="4340225"/>
            <a:ext cx="5030787" cy="4114800"/>
          </a:xfrm>
          <a:ln/>
        </p:spPr>
        <p:txBody>
          <a:bodyPr lIns="90488" tIns="44450" rIns="90488" bIns="44450"/>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F94A5DEB-AD36-4069-B1B5-7F5DBCD5336C}" type="slidenum">
              <a:rPr lang="en-US">
                <a:latin typeface="Arial" pitchFamily="34" charset="0"/>
              </a:rPr>
              <a:pPr/>
              <a:t>37</a:t>
            </a:fld>
            <a:endParaRPr lang="en-US">
              <a:latin typeface="Arial" pitchFamily="34"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buFontTx/>
              <a:buChar char="•"/>
            </a:pPr>
            <a:r>
              <a:rPr lang="en-US">
                <a:latin typeface="Times" pitchFamily="1" charset="0"/>
                <a:cs typeface="Times" pitchFamily="1" charset="0"/>
              </a:rPr>
              <a:t>To get data from one computer to another (assuming the computers aren’t networked), you’ll need a portable storage device.</a:t>
            </a:r>
          </a:p>
          <a:p>
            <a:pPr eaLnBrk="1" hangingPunct="1">
              <a:buFontTx/>
              <a:buChar char="•"/>
            </a:pPr>
            <a:r>
              <a:rPr lang="en-US">
                <a:latin typeface="Times" pitchFamily="1" charset="0"/>
                <a:cs typeface="Times" pitchFamily="1" charset="0"/>
              </a:rPr>
              <a:t>The </a:t>
            </a:r>
            <a:r>
              <a:rPr lang="en-US">
                <a:latin typeface="Arial" pitchFamily="34" charset="0"/>
              </a:rPr>
              <a:t>3.5-inch </a:t>
            </a:r>
            <a:r>
              <a:rPr lang="en-US" b="1">
                <a:latin typeface="Times New Roman" pitchFamily="18" charset="0"/>
                <a:cs typeface="Times" pitchFamily="1" charset="0"/>
              </a:rPr>
              <a:t>floppy disk</a:t>
            </a:r>
            <a:r>
              <a:rPr lang="en-US">
                <a:latin typeface="Times" pitchFamily="1" charset="0"/>
                <a:cs typeface="Times" pitchFamily="1" charset="0"/>
              </a:rPr>
              <a:t>, with a storage capacity of 1.44 MB, holds the least amount of data. </a:t>
            </a:r>
            <a:r>
              <a:rPr lang="en-US">
                <a:latin typeface="Arial" pitchFamily="34" charset="0"/>
              </a:rPr>
              <a:t>However, computer makers in the past year or so have stopped shipping floppy drives as standard equipment because f</a:t>
            </a:r>
            <a:r>
              <a:rPr lang="en-US">
                <a:latin typeface="Times" pitchFamily="1" charset="0"/>
                <a:cs typeface="Times" pitchFamily="1" charset="0"/>
              </a:rPr>
              <a:t>loppy disks are too small to hold even one file that has been bulked up with multimedia</a:t>
            </a:r>
            <a:r>
              <a:rPr lang="en-US">
                <a:latin typeface="Arial" pitchFamily="34" charset="0"/>
              </a:rPr>
              <a:t>.</a:t>
            </a:r>
          </a:p>
          <a:p>
            <a:pPr eaLnBrk="1" hangingPunct="1">
              <a:buFontTx/>
              <a:buChar char="•"/>
            </a:pPr>
            <a:r>
              <a:rPr lang="en-US" b="1">
                <a:latin typeface="Times New Roman" pitchFamily="18" charset="0"/>
                <a:cs typeface="Times" pitchFamily="1" charset="0"/>
              </a:rPr>
              <a:t>Zip disks</a:t>
            </a:r>
            <a:r>
              <a:rPr lang="en-US">
                <a:latin typeface="Times" pitchFamily="1" charset="0"/>
                <a:cs typeface="Times" pitchFamily="1" charset="0"/>
              </a:rPr>
              <a:t>, with storage capacities ranging from 100 MB to 750 MB, and CD-R, CD-RW, DVD-R, and DVD-RW discs, with storage capacities ranging from 700 MB to 9.4 GB, have become increasingly popular to store large files.</a:t>
            </a:r>
          </a:p>
          <a:p>
            <a:pPr eaLnBrk="1" hangingPunct="1">
              <a:buFontTx/>
              <a:buChar char="•"/>
            </a:pPr>
            <a:r>
              <a:rPr lang="en-US" b="1">
                <a:latin typeface="Times New Roman" pitchFamily="18" charset="0"/>
                <a:cs typeface="Times" pitchFamily="1" charset="0"/>
              </a:rPr>
              <a:t>Flash memory cards</a:t>
            </a:r>
            <a:r>
              <a:rPr lang="en-US">
                <a:latin typeface="Times New Roman" pitchFamily="18" charset="0"/>
                <a:cs typeface="Times" pitchFamily="1" charset="0"/>
              </a:rPr>
              <a:t> are another form of portable storage. These tiny removable memory cards are often used in digital cameras, MP3 players, and PDAs. Some flash cards can hold as much as 4 GB of data. As the technology becomes more popular, capacities will continue to increase.</a:t>
            </a:r>
          </a:p>
          <a:p>
            <a:pPr eaLnBrk="1" hangingPunct="1">
              <a:buFontTx/>
              <a:buChar char="•"/>
            </a:pPr>
            <a:r>
              <a:rPr lang="en-US">
                <a:latin typeface="Times New Roman" pitchFamily="18" charset="0"/>
                <a:cs typeface="Times" pitchFamily="1" charset="0"/>
              </a:rPr>
              <a:t>This same technology is also packaged as </a:t>
            </a:r>
            <a:r>
              <a:rPr lang="en-US" b="1">
                <a:latin typeface="Times New Roman" pitchFamily="18" charset="0"/>
                <a:cs typeface="Times" pitchFamily="1" charset="0"/>
              </a:rPr>
              <a:t>flash drives </a:t>
            </a:r>
            <a:r>
              <a:rPr lang="en-US">
                <a:latin typeface="Times New Roman" pitchFamily="18" charset="0"/>
                <a:cs typeface="Times" pitchFamily="1" charset="0"/>
              </a:rPr>
              <a:t>(sometimes called </a:t>
            </a:r>
            <a:r>
              <a:rPr lang="en-US" i="1">
                <a:latin typeface="Times New Roman" pitchFamily="18" charset="0"/>
                <a:cs typeface="Times" pitchFamily="1" charset="0"/>
              </a:rPr>
              <a:t>thumb drives</a:t>
            </a:r>
            <a:r>
              <a:rPr lang="en-US">
                <a:latin typeface="Times New Roman" pitchFamily="18" charset="0"/>
                <a:cs typeface="Times" pitchFamily="1" charset="0"/>
              </a:rPr>
              <a:t> or </a:t>
            </a:r>
            <a:r>
              <a:rPr lang="en-US" i="1">
                <a:latin typeface="Times New Roman" pitchFamily="18" charset="0"/>
                <a:cs typeface="Times" pitchFamily="1" charset="0"/>
              </a:rPr>
              <a:t>jump drives</a:t>
            </a:r>
            <a:r>
              <a:rPr lang="en-US">
                <a:latin typeface="Times New Roman" pitchFamily="18" charset="0"/>
                <a:cs typeface="Times" pitchFamily="1" charset="0"/>
              </a:rPr>
              <a:t>). Small enough to fit on a key chain, a flash drive can hold up to 4 GB of data and can be plugged into any USB port</a:t>
            </a:r>
          </a:p>
          <a:p>
            <a:pPr eaLnBrk="1" hangingPunct="1">
              <a:buFontTx/>
              <a:buChar char="•"/>
            </a:pPr>
            <a:r>
              <a:rPr lang="en-US">
                <a:latin typeface="Times" pitchFamily="1" charset="0"/>
                <a:cs typeface="Times" pitchFamily="1" charset="0"/>
              </a:rPr>
              <a:t>Note that these capacities continue to increase.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7E259ED1-CA8F-44AF-B623-90746FDEB1CE}" type="slidenum">
              <a:rPr lang="en-US">
                <a:latin typeface="Arial" pitchFamily="34" charset="0"/>
              </a:rPr>
              <a:pPr/>
              <a:t>38</a:t>
            </a:fld>
            <a:endParaRPr lang="en-US">
              <a:latin typeface="Arial" pitchFamily="34"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buFontTx/>
              <a:buChar char="•"/>
            </a:pPr>
            <a:r>
              <a:rPr lang="en-US">
                <a:latin typeface="Arial" pitchFamily="34" charset="0"/>
              </a:rPr>
              <a:t>Like the hard drive, floppy and Zip disks are magnetic media. </a:t>
            </a:r>
          </a:p>
          <a:p>
            <a:pPr eaLnBrk="1" hangingPunct="1">
              <a:buFontTx/>
              <a:buChar char="•"/>
            </a:pPr>
            <a:r>
              <a:rPr lang="en-US">
                <a:latin typeface="Times" pitchFamily="1" charset="0"/>
                <a:cs typeface="Times" pitchFamily="1" charset="0"/>
              </a:rPr>
              <a:t>Inside the plastic cases of both floppy and Zip disks you’ll find a round piece of plastic film. This film is covered with a magnetized coating of iron oxide. As is the case with hard drives, when data is saved to the disk, a pattern of magnetized spots is created on the iron oxide coating within established tracks and sectors. </a:t>
            </a:r>
          </a:p>
          <a:p>
            <a:pPr eaLnBrk="1" hangingPunct="1">
              <a:buFontTx/>
              <a:buChar char="•"/>
            </a:pPr>
            <a:r>
              <a:rPr lang="en-US">
                <a:latin typeface="Times" pitchFamily="1" charset="0"/>
                <a:cs typeface="Times" pitchFamily="1" charset="0"/>
              </a:rPr>
              <a:t>Each of these spots represents either a 0 or a 1, or a bit. When data stored on the disk is retrieved (read), your computer translates these patterns of magnetized spots into information.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B700B271-94C1-4D18-909F-21CA31FD9D3F}" type="slidenum">
              <a:rPr lang="en-US">
                <a:latin typeface="Arial" pitchFamily="34" charset="0"/>
              </a:rPr>
              <a:pPr/>
              <a:t>39</a:t>
            </a:fld>
            <a:endParaRPr lang="en-US">
              <a:latin typeface="Arial" pitchFamily="3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buFontTx/>
              <a:buChar char="•"/>
            </a:pPr>
            <a:r>
              <a:rPr lang="en-US">
                <a:latin typeface="Times" pitchFamily="1" charset="0"/>
                <a:cs typeface="Times" pitchFamily="1" charset="0"/>
              </a:rPr>
              <a:t>Like the hard drive and floppy and Zip disks, data is saved to CDs and DVDs within established tracks and sectors.</a:t>
            </a:r>
          </a:p>
          <a:p>
            <a:pPr eaLnBrk="1" hangingPunct="1">
              <a:buFontTx/>
              <a:buChar char="•"/>
            </a:pPr>
            <a:r>
              <a:rPr lang="en-US">
                <a:latin typeface="Times" pitchFamily="1" charset="0"/>
                <a:cs typeface="Times" pitchFamily="1" charset="0"/>
              </a:rPr>
              <a:t>However, unlike floppy and Zip disks, which store their data on a piece of magnetized film, CDs and DVDs store data as tiny pits that are burned into a disk by a high-speed laser. These pits are extremely small, less than 1 micron in diameter, so that nearly 1,500 pits fit across the top of a pinhead. </a:t>
            </a:r>
          </a:p>
          <a:p>
            <a:pPr eaLnBrk="1" hangingPunct="1">
              <a:buFontTx/>
              <a:buChar char="•"/>
            </a:pPr>
            <a:r>
              <a:rPr lang="en-US">
                <a:latin typeface="Times" pitchFamily="1" charset="0"/>
                <a:cs typeface="Times" pitchFamily="1" charset="0"/>
              </a:rPr>
              <a:t>Data is read off the CD by a laser beam, with the pits and nonpits translating into the 1s and 0s of the binary code computers understand. </a:t>
            </a:r>
          </a:p>
          <a:p>
            <a:pPr eaLnBrk="1" hangingPunct="1">
              <a:buFontTx/>
              <a:buChar char="•"/>
            </a:pPr>
            <a:r>
              <a:rPr lang="en-US">
                <a:latin typeface="Times" pitchFamily="1" charset="0"/>
                <a:cs typeface="Times" pitchFamily="1" charset="0"/>
              </a:rPr>
              <a:t>Because CDs and DVDs use a laser to read and write data, they are referred to as </a:t>
            </a:r>
            <a:r>
              <a:rPr lang="en-US" b="1">
                <a:latin typeface="Times New Roman" pitchFamily="18" charset="0"/>
                <a:cs typeface="Times" pitchFamily="1" charset="0"/>
              </a:rPr>
              <a:t>optical media</a:t>
            </a:r>
            <a:r>
              <a:rPr lang="en-US">
                <a:latin typeface="Times" pitchFamily="1" charset="0"/>
                <a:cs typeface="Times" pitchFamily="1" charset="0"/>
              </a:rPr>
              <a:t>.</a:t>
            </a:r>
            <a:endParaRPr lang="en-US">
              <a:latin typeface="Arial" pitchFamily="34" charset="0"/>
            </a:endParaRPr>
          </a:p>
          <a:p>
            <a:pPr eaLnBrk="1" hangingPunct="1">
              <a:buFontTx/>
              <a:buChar char="•"/>
            </a:pPr>
            <a:r>
              <a:rPr lang="en-US">
                <a:latin typeface="Arial" pitchFamily="34" charset="0"/>
              </a:rPr>
              <a:t>CD-ROMs are pre-recorded and cannot be written to. CD-Rs are blank and can be written to or burned once with a CD rewritable drive. CD-RWs start blank but can be rewritten or re-burned several times. The same pattern holds true for DVDs but at much higher capacities.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732A98F7-73C2-472E-84AD-65D60DE6F6EF}" type="slidenum">
              <a:rPr lang="en-US">
                <a:latin typeface="Arial" pitchFamily="34" charset="0"/>
              </a:rPr>
              <a:pPr/>
              <a:t>40</a:t>
            </a:fld>
            <a:endParaRPr lang="en-US">
              <a:latin typeface="Arial" pitchFamily="34"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buFontTx/>
              <a:buChar char="•"/>
            </a:pPr>
            <a:r>
              <a:rPr lang="en-US">
                <a:latin typeface="Times" pitchFamily="1" charset="0"/>
                <a:cs typeface="Times" pitchFamily="1" charset="0"/>
              </a:rPr>
              <a:t>There are several ways in which you can increase your storage capacity or add extra drives to your computer.</a:t>
            </a:r>
          </a:p>
          <a:p>
            <a:pPr eaLnBrk="1" hangingPunct="1">
              <a:buFontTx/>
              <a:buChar char="•"/>
            </a:pPr>
            <a:r>
              <a:rPr lang="en-US">
                <a:latin typeface="Times New Roman" pitchFamily="18" charset="0"/>
                <a:cs typeface="Times" pitchFamily="1" charset="0"/>
              </a:rPr>
              <a:t>If your hard drive is running out of space, you can replace the one installed in your system unit with a bigger one or you can install an </a:t>
            </a:r>
            <a:r>
              <a:rPr lang="en-US" i="1">
                <a:latin typeface="Times New Roman" pitchFamily="18" charset="0"/>
                <a:cs typeface="Times" pitchFamily="1" charset="0"/>
              </a:rPr>
              <a:t>additional</a:t>
            </a:r>
            <a:r>
              <a:rPr lang="en-US">
                <a:latin typeface="Times New Roman" pitchFamily="18" charset="0"/>
                <a:cs typeface="Times" pitchFamily="1" charset="0"/>
              </a:rPr>
              <a:t> hard drive in your current system if you have an extra drive bay. You might also chose to use an external hard drive you can plug into a USB or FireWire port.</a:t>
            </a:r>
          </a:p>
          <a:p>
            <a:pPr eaLnBrk="1" hangingPunct="1">
              <a:buFontTx/>
              <a:buChar char="•"/>
            </a:pPr>
            <a:r>
              <a:rPr lang="en-US">
                <a:latin typeface="Times New Roman" pitchFamily="18" charset="0"/>
                <a:cs typeface="Times" pitchFamily="1" charset="0"/>
              </a:rPr>
              <a:t>If your computer didn’t come with an internal Zip, CD-RW, or DVD-RW drive, and if you have an open drive bay, you can install a drive there. If you don’t have open bays in your system, you can add external Zip and CD/DVD drives that you attach to your computer through an open port.</a:t>
            </a:r>
          </a:p>
          <a:p>
            <a:pPr eaLnBrk="1" hangingPunct="1">
              <a:buFontTx/>
              <a:buChar char="•"/>
            </a:pPr>
            <a:r>
              <a:rPr lang="en-US">
                <a:latin typeface="Times" pitchFamily="1" charset="0"/>
                <a:cs typeface="Times" pitchFamily="1" charset="0"/>
              </a:rPr>
              <a:t>Although most desktop computers don’t include internal flash </a:t>
            </a:r>
            <a:r>
              <a:rPr lang="en-US" b="1">
                <a:latin typeface="Times New Roman" pitchFamily="18" charset="0"/>
                <a:cs typeface="Times" pitchFamily="1" charset="0"/>
              </a:rPr>
              <a:t>memory card readers</a:t>
            </a:r>
            <a:r>
              <a:rPr lang="en-US">
                <a:latin typeface="Times" pitchFamily="1" charset="0"/>
                <a:cs typeface="Times" pitchFamily="1" charset="0"/>
              </a:rPr>
              <a:t>, you can purchase external memory card readers that connect to your system through an open USB port.</a:t>
            </a:r>
          </a:p>
          <a:p>
            <a:pPr eaLnBrk="1" hangingPunct="1">
              <a:buFontTx/>
              <a:buChar char="•"/>
            </a:pPr>
            <a:r>
              <a:rPr lang="en-US">
                <a:latin typeface="Times" pitchFamily="1" charset="0"/>
                <a:cs typeface="Times" pitchFamily="1" charset="0"/>
              </a:rPr>
              <a:t>You can also use flash drives, which plug directly into a USB port.</a:t>
            </a:r>
          </a:p>
          <a:p>
            <a:pPr eaLnBrk="1" hangingPunct="1">
              <a:buFontTx/>
              <a:buChar char="•"/>
            </a:pPr>
            <a:endParaRPr lang="en-US">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A3F9BF13-5D60-4B98-B417-C9029BFAE5DA}" type="slidenum">
              <a:rPr lang="en-US">
                <a:latin typeface="Arial" pitchFamily="34" charset="0"/>
              </a:rPr>
              <a:pPr/>
              <a:t>41</a:t>
            </a:fld>
            <a:endParaRPr lang="en-US">
              <a:latin typeface="Arial" pitchFamily="3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buFontTx/>
              <a:buChar char="•"/>
            </a:pPr>
            <a:r>
              <a:rPr lang="en-US">
                <a:latin typeface="Times" pitchFamily="1" charset="0"/>
                <a:cs typeface="Times" pitchFamily="1" charset="0"/>
              </a:rPr>
              <a:t>How video is displayed depends on two components: your video card and your monitor.</a:t>
            </a:r>
          </a:p>
          <a:p>
            <a:pPr eaLnBrk="1" hangingPunct="1">
              <a:buFontTx/>
              <a:buChar char="•"/>
            </a:pPr>
            <a:r>
              <a:rPr lang="en-US">
                <a:latin typeface="Times" pitchFamily="1" charset="0"/>
                <a:cs typeface="Times" pitchFamily="1" charset="0"/>
              </a:rPr>
              <a:t> It’s important that your system have the correct monitor and video card to meet your needs.</a:t>
            </a:r>
          </a:p>
          <a:p>
            <a:pPr eaLnBrk="1" hangingPunct="1">
              <a:buFontTx/>
              <a:buChar char="•"/>
            </a:pPr>
            <a:r>
              <a:rPr lang="en-US">
                <a:latin typeface="Times" pitchFamily="1" charset="0"/>
                <a:cs typeface="Times" pitchFamily="1" charset="0"/>
              </a:rPr>
              <a:t> If you use your computer system to display files that have complex graphics, such as videos on DVD or from your camcorder, or even play graphics-rich games with a lot of fast action, you may want to consider upgrading your video subsystem.</a:t>
            </a:r>
          </a:p>
          <a:p>
            <a:pPr eaLnBrk="1" hangingPunct="1">
              <a:buFontTx/>
              <a:buChar char="•"/>
            </a:pPr>
            <a:endParaRPr lang="en-US">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7C2C125A-EBD0-46D9-BFDF-8A1756BF41BF}" type="slidenum">
              <a:rPr lang="en-US">
                <a:latin typeface="Arial" pitchFamily="34" charset="0"/>
              </a:rPr>
              <a:pPr/>
              <a:t>42</a:t>
            </a:fld>
            <a:endParaRPr lang="en-US">
              <a:latin typeface="Arial" pitchFamily="34"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buFontTx/>
              <a:buChar char="•"/>
            </a:pPr>
            <a:r>
              <a:rPr lang="en-US">
                <a:latin typeface="Times" pitchFamily="1" charset="0"/>
                <a:cs typeface="Times" pitchFamily="1" charset="0"/>
              </a:rPr>
              <a:t>A </a:t>
            </a:r>
            <a:r>
              <a:rPr lang="en-US" b="1">
                <a:latin typeface="Times New Roman" pitchFamily="18" charset="0"/>
                <a:cs typeface="Times" pitchFamily="1" charset="0"/>
              </a:rPr>
              <a:t>video card</a:t>
            </a:r>
            <a:r>
              <a:rPr lang="en-US">
                <a:latin typeface="Times" pitchFamily="1" charset="0"/>
                <a:cs typeface="Times" pitchFamily="1" charset="0"/>
              </a:rPr>
              <a:t> (or </a:t>
            </a:r>
            <a:r>
              <a:rPr lang="en-US" b="1">
                <a:latin typeface="Times New Roman" pitchFamily="18" charset="0"/>
                <a:cs typeface="Times" pitchFamily="1" charset="0"/>
              </a:rPr>
              <a:t>video adapter</a:t>
            </a:r>
            <a:r>
              <a:rPr lang="en-US">
                <a:latin typeface="Times" pitchFamily="1" charset="0"/>
                <a:cs typeface="Times" pitchFamily="1" charset="0"/>
              </a:rPr>
              <a:t>) is an expansion card that is installed inside your system unit to translate binary data into the images you view on your monitor. Today, almost all computers ship with a video card installed. </a:t>
            </a:r>
          </a:p>
          <a:p>
            <a:pPr eaLnBrk="1" hangingPunct="1">
              <a:buFontTx/>
              <a:buChar char="•"/>
            </a:pPr>
            <a:r>
              <a:rPr lang="en-US">
                <a:latin typeface="Times" pitchFamily="1" charset="0"/>
                <a:cs typeface="Times" pitchFamily="1" charset="0"/>
              </a:rPr>
              <a:t>Modern video cards include ports allowing you to connect to different video equipment as well as their own RAM, called </a:t>
            </a:r>
            <a:r>
              <a:rPr lang="en-US" b="1">
                <a:latin typeface="Times New Roman" pitchFamily="18" charset="0"/>
                <a:cs typeface="Times" pitchFamily="1" charset="0"/>
              </a:rPr>
              <a:t>video RAM (VRAM)</a:t>
            </a:r>
            <a:r>
              <a:rPr lang="en-US">
                <a:latin typeface="Times" pitchFamily="1" charset="0"/>
                <a:cs typeface="Times" pitchFamily="1" charset="0"/>
              </a:rPr>
              <a:t>. </a:t>
            </a:r>
          </a:p>
          <a:p>
            <a:pPr eaLnBrk="1" hangingPunct="1">
              <a:buFontTx/>
              <a:buChar char="•"/>
            </a:pPr>
            <a:r>
              <a:rPr lang="en-US">
                <a:latin typeface="Times" pitchFamily="1" charset="0"/>
                <a:cs typeface="Times" pitchFamily="1" charset="0"/>
              </a:rPr>
              <a:t>Video cards also come with their own processors. Calls to the CPU for graphics processing are redirected to the processor on the video card, significantly speeding up graphics processing.</a:t>
            </a:r>
          </a:p>
          <a:p>
            <a:pPr eaLnBrk="1" hangingPunct="1">
              <a:buFontTx/>
              <a:buChar char="•"/>
            </a:pPr>
            <a:r>
              <a:rPr lang="en-US">
                <a:latin typeface="Times" pitchFamily="1" charset="0"/>
                <a:cs typeface="Times" pitchFamily="1" charset="0"/>
              </a:rPr>
              <a:t>The video card also controls the number of colors your monitor can display. The number of bits the video card uses to represent each pixel on the monitor (referred to as </a:t>
            </a:r>
            <a:r>
              <a:rPr lang="en-US" b="1">
                <a:latin typeface="Times New Roman" pitchFamily="18" charset="0"/>
                <a:cs typeface="Times" pitchFamily="1" charset="0"/>
              </a:rPr>
              <a:t>bit depth</a:t>
            </a:r>
            <a:r>
              <a:rPr lang="en-US">
                <a:latin typeface="Times" pitchFamily="1" charset="0"/>
                <a:cs typeface="Times" pitchFamily="1" charset="0"/>
              </a:rPr>
              <a:t>) determines the color quality of the image displayed. The more bits, the better the color detail of the image. </a:t>
            </a:r>
          </a:p>
          <a:p>
            <a:pPr eaLnBrk="1" hangingPunct="1">
              <a:buFontTx/>
              <a:buChar char="•"/>
            </a:pPr>
            <a:r>
              <a:rPr lang="en-US">
                <a:latin typeface="Times" pitchFamily="1" charset="0"/>
                <a:cs typeface="Times" pitchFamily="1" charset="0"/>
              </a:rPr>
              <a:t>A 4-bit video card displays 16 colors, the minimum number of colors your system works with (referred to as </a:t>
            </a:r>
            <a:r>
              <a:rPr lang="en-US" i="1">
                <a:latin typeface="Times" pitchFamily="1" charset="0"/>
                <a:cs typeface="Times" pitchFamily="1" charset="0"/>
              </a:rPr>
              <a:t>Standard</a:t>
            </a:r>
            <a:r>
              <a:rPr lang="en-US">
                <a:latin typeface="Times" pitchFamily="1" charset="0"/>
                <a:cs typeface="Times" pitchFamily="1" charset="0"/>
              </a:rPr>
              <a:t> VGA). Most video cards today are 24-bit cards, displaying over 16 million colors. This mode is called </a:t>
            </a:r>
            <a:r>
              <a:rPr lang="en-US" i="1">
                <a:latin typeface="Times" pitchFamily="1" charset="0"/>
                <a:cs typeface="Times" pitchFamily="1" charset="0"/>
              </a:rPr>
              <a:t>true color mode.</a:t>
            </a:r>
            <a:r>
              <a:rPr lang="en-US">
                <a:latin typeface="Times" pitchFamily="1" charset="0"/>
                <a:cs typeface="Times" pitchFamily="1" charset="0"/>
              </a:rPr>
              <a:t>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26B10507-C42C-40ED-BAF4-D66A65E28B85}" type="slidenum">
              <a:rPr lang="en-US">
                <a:latin typeface="Arial" pitchFamily="34" charset="0"/>
              </a:rPr>
              <a:pPr/>
              <a:t>43</a:t>
            </a:fld>
            <a:endParaRPr lang="en-US">
              <a:latin typeface="Arial" pitchFamily="34"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buFontTx/>
              <a:buChar char="•"/>
            </a:pPr>
            <a:r>
              <a:rPr lang="en-US">
                <a:latin typeface="Times" pitchFamily="1" charset="0"/>
                <a:cs typeface="Times" pitchFamily="1" charset="0"/>
              </a:rPr>
              <a:t>As you learned in Chapter 2, there are two types of monitors: CRT and LCD. If you currently have a CRT monitor and believe the advantages of the LCD are worth the extra money, you may want to upgrade.</a:t>
            </a:r>
          </a:p>
          <a:p>
            <a:pPr eaLnBrk="1" hangingPunct="1">
              <a:buFontTx/>
              <a:buChar char="•"/>
            </a:pPr>
            <a:r>
              <a:rPr lang="en-US">
                <a:latin typeface="Times New Roman" pitchFamily="18" charset="0"/>
                <a:cs typeface="Times" pitchFamily="1" charset="0"/>
              </a:rPr>
              <a:t>Another factor you need to consider in evaluating your monitor is its size. The most common monitor sizes are 15, 17, 19, and 21 inches. Note that monitor size listed for CRT monitors is the diagonal measurement of the tube </a:t>
            </a:r>
            <a:r>
              <a:rPr lang="en-US" i="1">
                <a:latin typeface="Times New Roman" pitchFamily="18" charset="0"/>
                <a:cs typeface="Times" pitchFamily="1" charset="0"/>
              </a:rPr>
              <a:t>before</a:t>
            </a:r>
            <a:r>
              <a:rPr lang="en-US">
                <a:latin typeface="Times New Roman" pitchFamily="18" charset="0"/>
                <a:cs typeface="Times" pitchFamily="1" charset="0"/>
              </a:rPr>
              <a:t> it’s placed in the screen case. The actual viewing size is less. LCD monitors are also measured diagonally, but the measurement is equal to the viewing size.</a:t>
            </a:r>
          </a:p>
          <a:p>
            <a:pPr eaLnBrk="1" hangingPunct="1">
              <a:buFontTx/>
              <a:buChar char="•"/>
            </a:pPr>
            <a:r>
              <a:rPr lang="en-US">
                <a:latin typeface="Times" pitchFamily="1" charset="0"/>
                <a:cs typeface="Times" pitchFamily="1" charset="0"/>
              </a:rPr>
              <a:t>Most monitors can display different resolutions. Changing the screen resolution can make a difference in what is displayed.</a:t>
            </a:r>
          </a:p>
          <a:p>
            <a:pPr eaLnBrk="1" hangingPunct="1">
              <a:buFontTx/>
              <a:buChar char="•"/>
            </a:pPr>
            <a:endParaRPr lang="en-US">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864F4616-8B67-46B0-B6FF-A4CAA55E83CD}" type="slidenum">
              <a:rPr lang="en-US">
                <a:latin typeface="Arial" pitchFamily="34" charset="0"/>
              </a:rPr>
              <a:pPr/>
              <a:t>44</a:t>
            </a:fld>
            <a:endParaRPr lang="en-US">
              <a:latin typeface="Arial" pitchFamily="3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buFontTx/>
              <a:buChar char="•"/>
            </a:pPr>
            <a:r>
              <a:rPr lang="en-US">
                <a:latin typeface="Times" pitchFamily="1" charset="0"/>
                <a:cs typeface="Times" pitchFamily="1" charset="0"/>
              </a:rPr>
              <a:t>The audio subsystem consists of speakers and a sound card..</a:t>
            </a:r>
          </a:p>
          <a:p>
            <a:pPr eaLnBrk="1" hangingPunct="1">
              <a:buFontTx/>
              <a:buChar char="•"/>
            </a:pPr>
            <a:r>
              <a:rPr lang="en-US" b="1">
                <a:latin typeface="Times New Roman" pitchFamily="18" charset="0"/>
                <a:cs typeface="Times" pitchFamily="1" charset="0"/>
              </a:rPr>
              <a:t>Sound cards</a:t>
            </a:r>
            <a:r>
              <a:rPr lang="en-US">
                <a:latin typeface="Times" pitchFamily="1" charset="0"/>
                <a:cs typeface="Times" pitchFamily="1" charset="0"/>
              </a:rPr>
              <a:t> attach to the motherboard and enable your computer to produce sounds.</a:t>
            </a:r>
          </a:p>
          <a:p>
            <a:pPr eaLnBrk="1" hangingPunct="1">
              <a:buFontTx/>
              <a:buChar char="•"/>
            </a:pPr>
            <a:r>
              <a:rPr lang="en-US">
                <a:latin typeface="Times" pitchFamily="1" charset="0"/>
                <a:cs typeface="Times" pitchFamily="1" charset="0"/>
              </a:rPr>
              <a:t>Most computers ship with a basic sound card, most of which are </a:t>
            </a:r>
            <a:r>
              <a:rPr lang="en-US" b="1">
                <a:latin typeface="Times New Roman" pitchFamily="18" charset="0"/>
                <a:cs typeface="Times" pitchFamily="1" charset="0"/>
              </a:rPr>
              <a:t>3D sound cards</a:t>
            </a:r>
            <a:r>
              <a:rPr lang="en-US">
                <a:latin typeface="Times" pitchFamily="1" charset="0"/>
                <a:cs typeface="Times" pitchFamily="1" charset="0"/>
              </a:rPr>
              <a:t>. 3D sound is better at convincing the human ear that sound is omnidirectional, meaning you can’t tell from which direction the sound is coming. This tends to produce a fuller, richer sound than stereo sound.</a:t>
            </a:r>
          </a:p>
          <a:p>
            <a:pPr eaLnBrk="1" hangingPunct="1">
              <a:buFontTx/>
              <a:buChar char="•"/>
            </a:pPr>
            <a:r>
              <a:rPr lang="en-US">
                <a:latin typeface="Times" pitchFamily="1" charset="0"/>
                <a:cs typeface="Times" pitchFamily="1" charset="0"/>
              </a:rPr>
              <a:t>To set up surround sound on your computer, you need two things: a set of surround-sound speakers and a sound card that is Dolby 7.1 compatible. </a:t>
            </a:r>
          </a:p>
          <a:p>
            <a:pPr eaLnBrk="1" hangingPunct="1">
              <a:buFontTx/>
              <a:buChar char="•"/>
            </a:pPr>
            <a:r>
              <a:rPr lang="en-US">
                <a:latin typeface="Times" pitchFamily="1" charset="0"/>
                <a:cs typeface="Times" pitchFamily="1" charset="0"/>
              </a:rPr>
              <a:t>Dolby 6.1 and 5.1 are also still on the market and have six speakers plus subwoofer or five speakers plus subwoofer, respectively.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5E974C3D-7ED2-4B62-BA0A-AC62F523DC2A}" type="slidenum">
              <a:rPr lang="en-US">
                <a:latin typeface="Arial" pitchFamily="34" charset="0"/>
              </a:rPr>
              <a:pPr/>
              <a:t>45</a:t>
            </a:fld>
            <a:endParaRPr lang="en-US">
              <a:latin typeface="Arial" pitchFamily="3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buFontTx/>
              <a:buChar char="•"/>
            </a:pPr>
            <a:r>
              <a:rPr lang="en-US">
                <a:latin typeface="Times" pitchFamily="1" charset="0"/>
                <a:cs typeface="Times" pitchFamily="1" charset="0"/>
              </a:rPr>
              <a:t>Two types of speakers ship with most personal computers: amplified speakers (which use external power) or unamplified speakers (which use internal power).</a:t>
            </a:r>
          </a:p>
          <a:p>
            <a:pPr eaLnBrk="1" hangingPunct="1">
              <a:buFontTx/>
              <a:buChar char="•"/>
            </a:pPr>
            <a:r>
              <a:rPr lang="en-US">
                <a:latin typeface="Times" pitchFamily="1" charset="0"/>
                <a:cs typeface="Times" pitchFamily="1" charset="0"/>
              </a:rPr>
              <a:t>Amplified speakers generally produce better quality sound. However, they usually do not adequately reproduce the bass sounds that make gaming and musical scores sound richer and fuller. For better bass sounds, buy a speaker system that includes a </a:t>
            </a:r>
            <a:r>
              <a:rPr lang="en-US" b="1">
                <a:latin typeface="Times New Roman" pitchFamily="18" charset="0"/>
                <a:cs typeface="Times" pitchFamily="1" charset="0"/>
              </a:rPr>
              <a:t>subwoofer</a:t>
            </a:r>
            <a:r>
              <a:rPr lang="en-US">
                <a:latin typeface="Times" pitchFamily="1" charset="0"/>
                <a:cs typeface="Times" pitchFamily="1" charset="0"/>
              </a:rPr>
              <a:t> To set up surround sound on your computer, you need two things: a set of surround-sound speakers and a sound card that is Dolby 7.1 compatible. </a:t>
            </a:r>
          </a:p>
          <a:p>
            <a:pPr eaLnBrk="1" hangingPunct="1">
              <a:buFontTx/>
              <a:buChar char="•"/>
            </a:pPr>
            <a:r>
              <a:rPr lang="en-US">
                <a:latin typeface="Times" pitchFamily="1" charset="0"/>
                <a:cs typeface="Times" pitchFamily="1" charset="0"/>
              </a:rPr>
              <a:t>The current surround-sound standard is Dolby Digital 7.1. The 7.1 format takes digital sound from a medium and reproduces it in eight channels. Seven channels cover the listening field with placement to the left front, right front, and center of the audio stage, as well as the left rear and right rear, and then two extra side speakers are added. The eighth channel holds very low-frequency sound data and is sent to a subwoofer. </a:t>
            </a:r>
          </a:p>
          <a:p>
            <a:pPr eaLnBrk="1" hangingPunct="1">
              <a:buFontTx/>
              <a:buChar char="•"/>
            </a:pPr>
            <a:r>
              <a:rPr lang="en-US">
                <a:latin typeface="Times" pitchFamily="1" charset="0"/>
                <a:cs typeface="Times" pitchFamily="1" charset="0"/>
              </a:rPr>
              <a:t>Dolby 6.1 and 5.1 are also still on the market and have six speakers plus subwoofer or five speakers plus subwoofer, respectively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3C672BEC-A8A0-480E-8CEF-639B06E12A65}" type="slidenum">
              <a:rPr lang="en-US">
                <a:latin typeface="Arial" pitchFamily="34" charset="0"/>
              </a:rPr>
              <a:pPr/>
              <a:t>46</a:t>
            </a:fld>
            <a:endParaRPr lang="en-US">
              <a:latin typeface="Arial" pitchFamily="34"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buFontTx/>
              <a:buChar char="•"/>
            </a:pPr>
            <a:r>
              <a:rPr lang="en-US">
                <a:latin typeface="Times" pitchFamily="1" charset="0"/>
                <a:cs typeface="Times" pitchFamily="1" charset="0"/>
              </a:rPr>
              <a:t>A </a:t>
            </a:r>
            <a:r>
              <a:rPr lang="en-US" b="1">
                <a:latin typeface="Times New Roman" pitchFamily="18" charset="0"/>
                <a:cs typeface="Times" pitchFamily="1" charset="0"/>
              </a:rPr>
              <a:t>port</a:t>
            </a:r>
            <a:r>
              <a:rPr lang="en-US">
                <a:latin typeface="Times" pitchFamily="1" charset="0"/>
                <a:cs typeface="Times" pitchFamily="1" charset="0"/>
              </a:rPr>
              <a:t> is an interface through which peripheral devices are connected to your computer. </a:t>
            </a:r>
          </a:p>
          <a:p>
            <a:pPr eaLnBrk="1" hangingPunct="1">
              <a:buFontTx/>
              <a:buChar char="•"/>
            </a:pPr>
            <a:r>
              <a:rPr lang="en-US" sz="1000">
                <a:latin typeface="Arial" pitchFamily="34" charset="0"/>
                <a:cs typeface="Times" pitchFamily="1" charset="0"/>
              </a:rPr>
              <a:t>Each type of port operates at a certain speed, measured in either kilobits per second (Kbps) or megabits per second (Mbps)</a:t>
            </a:r>
            <a:endParaRPr lang="en-US">
              <a:latin typeface="Times" pitchFamily="1" charset="0"/>
              <a:cs typeface="Times" pitchFamily="1" charset="0"/>
            </a:endParaRPr>
          </a:p>
          <a:p>
            <a:pPr eaLnBrk="1" hangingPunct="1">
              <a:buFontTx/>
              <a:buChar char="•"/>
            </a:pPr>
            <a:r>
              <a:rPr lang="en-US">
                <a:latin typeface="Times" pitchFamily="1" charset="0"/>
                <a:cs typeface="Times" pitchFamily="1" charset="0"/>
              </a:rPr>
              <a:t>To evaluate your system’s port connectivity, check the devices you’d like to be able to connect to your computer and look for what type of port they require. Does your system have the ports necessary to connect to all of these devices?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63A8AE-7865-4B37-A729-06A92715003B}" type="slidenum">
              <a:rPr lang="en-US"/>
              <a:pPr/>
              <a:t>7</a:t>
            </a:fld>
            <a:endParaRPr lang="en-US"/>
          </a:p>
        </p:txBody>
      </p:sp>
      <p:sp>
        <p:nvSpPr>
          <p:cNvPr id="99330" name="Rectangle 2"/>
          <p:cNvSpPr>
            <a:spLocks noGrp="1" noRot="1" noChangeAspect="1" noChangeArrowheads="1" noTextEdit="1"/>
          </p:cNvSpPr>
          <p:nvPr>
            <p:ph type="sldImg"/>
          </p:nvPr>
        </p:nvSpPr>
        <p:spPr>
          <a:xfrm>
            <a:off x="1150938" y="692150"/>
            <a:ext cx="4556125" cy="3416300"/>
          </a:xfrm>
          <a:ln w="12700" cap="flat">
            <a:solidFill>
              <a:schemeClr val="tx1"/>
            </a:solidFill>
          </a:ln>
        </p:spPr>
      </p:sp>
      <p:sp>
        <p:nvSpPr>
          <p:cNvPr id="99331" name="Rectangle 3"/>
          <p:cNvSpPr>
            <a:spLocks noGrp="1" noChangeArrowheads="1"/>
          </p:cNvSpPr>
          <p:nvPr>
            <p:ph type="body" idx="1"/>
          </p:nvPr>
        </p:nvSpPr>
        <p:spPr>
          <a:xfrm>
            <a:off x="912813" y="4340225"/>
            <a:ext cx="5030787" cy="4114800"/>
          </a:xfrm>
          <a:ln/>
        </p:spPr>
        <p:txBody>
          <a:bodyPr lIns="90488" tIns="44450" rIns="90488" bIns="44450"/>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3ABF9929-5F9A-461E-ACFC-F8003ACF3168}" type="slidenum">
              <a:rPr lang="en-US">
                <a:latin typeface="Arial" pitchFamily="34" charset="0"/>
              </a:rPr>
              <a:pPr/>
              <a:t>47</a:t>
            </a:fld>
            <a:endParaRPr lang="en-US">
              <a:latin typeface="Arial"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buFontTx/>
              <a:buChar char="•"/>
            </a:pPr>
            <a:r>
              <a:rPr lang="en-US">
                <a:latin typeface="Times" pitchFamily="1" charset="0"/>
                <a:cs typeface="Times" pitchFamily="1" charset="0"/>
              </a:rPr>
              <a:t>The most common types of ports include serial, parallel, universal serial bus (USB), FireWire, and Ethernet. </a:t>
            </a:r>
          </a:p>
          <a:p>
            <a:pPr eaLnBrk="1" hangingPunct="1">
              <a:lnSpc>
                <a:spcPct val="96000"/>
              </a:lnSpc>
              <a:buFontTx/>
              <a:buChar char="•"/>
            </a:pPr>
            <a:r>
              <a:rPr lang="en-US">
                <a:latin typeface="Times New Roman" pitchFamily="18" charset="0"/>
              </a:rPr>
              <a:t>The </a:t>
            </a:r>
            <a:r>
              <a:rPr lang="en-US" b="1" noProof="1">
                <a:latin typeface="Times New Roman" pitchFamily="18" charset="0"/>
              </a:rPr>
              <a:t>serial port</a:t>
            </a:r>
            <a:r>
              <a:rPr lang="en-US">
                <a:latin typeface="Times New Roman" pitchFamily="18" charset="0"/>
              </a:rPr>
              <a:t> allows the transfer of data, one bit at a time, over a single wire at speeds of up to 56 Kbps. Typical devices that still connect to serial ports include external modems and PDA cradles. Traditional serial ports are slowly being phased out by faster ports.</a:t>
            </a:r>
          </a:p>
          <a:p>
            <a:pPr eaLnBrk="1" hangingPunct="1">
              <a:lnSpc>
                <a:spcPct val="96000"/>
              </a:lnSpc>
              <a:buFontTx/>
              <a:buChar char="•"/>
            </a:pPr>
            <a:endParaRPr lang="en-US">
              <a:latin typeface="Times New Roman" pitchFamily="18" charset="0"/>
            </a:endParaRPr>
          </a:p>
          <a:p>
            <a:pPr eaLnBrk="1" hangingPunct="1">
              <a:lnSpc>
                <a:spcPct val="96000"/>
              </a:lnSpc>
              <a:buFontTx/>
              <a:buChar char="•"/>
            </a:pPr>
            <a:endParaRPr lang="en-US">
              <a:latin typeface="Times New Roman" pitchFamily="18" charset="0"/>
            </a:endParaRPr>
          </a:p>
          <a:p>
            <a:pPr eaLnBrk="1" hangingPunct="1">
              <a:buFontTx/>
              <a:buChar char="•"/>
            </a:pPr>
            <a:endParaRPr lang="en-US">
              <a:latin typeface="Times" pitchFamily="1" charset="0"/>
              <a:cs typeface="Times" pitchFamily="1"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0A0F336B-4BC6-4A8B-9C41-9C702610802A}" type="slidenum">
              <a:rPr lang="en-US">
                <a:latin typeface="Arial" pitchFamily="34" charset="0"/>
              </a:rPr>
              <a:pPr/>
              <a:t>48</a:t>
            </a:fld>
            <a:endParaRPr lang="en-US">
              <a:latin typeface="Arial" pitchFamily="34"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buFontTx/>
              <a:buChar char="•"/>
            </a:pPr>
            <a:r>
              <a:rPr lang="en-US">
                <a:latin typeface="Times New Roman" pitchFamily="18" charset="0"/>
              </a:rPr>
              <a:t>A </a:t>
            </a:r>
            <a:r>
              <a:rPr lang="en-US" b="1" noProof="1">
                <a:latin typeface="Times New Roman" pitchFamily="18" charset="0"/>
              </a:rPr>
              <a:t>parallel port</a:t>
            </a:r>
            <a:r>
              <a:rPr lang="en-US">
                <a:latin typeface="Times New Roman" pitchFamily="18" charset="0"/>
              </a:rPr>
              <a:t> sends data between devices in </a:t>
            </a:r>
            <a:r>
              <a:rPr lang="en-US" i="1">
                <a:latin typeface="Times New Roman" pitchFamily="18" charset="0"/>
              </a:rPr>
              <a:t>groups</a:t>
            </a:r>
            <a:r>
              <a:rPr lang="en-US">
                <a:latin typeface="Times New Roman" pitchFamily="18" charset="0"/>
              </a:rPr>
              <a:t> of bits at data transfer rates of 12 Mbps. Parallel ports have traditionally been used to connect printers and scanners to computers but are becoming less popular in favor of faster ports.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4311B74A-AA6D-4AEB-813C-412A851FC905}" type="slidenum">
              <a:rPr lang="en-US">
                <a:latin typeface="Arial" pitchFamily="34" charset="0"/>
              </a:rPr>
              <a:pPr/>
              <a:t>49</a:t>
            </a:fld>
            <a:endParaRPr lang="en-US">
              <a:latin typeface="Arial" pitchFamily="34"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lnSpc>
                <a:spcPct val="96000"/>
              </a:lnSpc>
              <a:buFontTx/>
              <a:buChar char="•"/>
            </a:pPr>
            <a:r>
              <a:rPr lang="en-US">
                <a:latin typeface="Times New Roman" pitchFamily="18" charset="0"/>
              </a:rPr>
              <a:t>The </a:t>
            </a:r>
            <a:r>
              <a:rPr lang="en-US" b="1" noProof="1">
                <a:latin typeface="Times New Roman" pitchFamily="18" charset="0"/>
              </a:rPr>
              <a:t>universal serial bus (USB) port</a:t>
            </a:r>
            <a:r>
              <a:rPr lang="en-US">
                <a:latin typeface="Times New Roman" pitchFamily="18" charset="0"/>
              </a:rPr>
              <a:t> is fast becoming the most common port on computers today. The original USB (version 1.1) port could transfer data at only 12 Mbps. However, in 2002, USB version 2 was released, increasing throughput to 480 Mbps. Printers, scanners, digital cameras, keyboards, mice and hard disk drives can all be connected to the computer using USB ports.</a:t>
            </a:r>
          </a:p>
          <a:p>
            <a:pPr eaLnBrk="1" hangingPunct="1"/>
            <a:endParaRPr lang="en-US">
              <a:latin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7B5E6D47-4C4E-4DA3-9714-1A2533D95EAC}" type="slidenum">
              <a:rPr lang="en-US">
                <a:latin typeface="Arial" pitchFamily="34" charset="0"/>
              </a:rPr>
              <a:pPr/>
              <a:t>50</a:t>
            </a:fld>
            <a:endParaRPr lang="en-US">
              <a:latin typeface="Arial" pitchFamily="3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buFontTx/>
              <a:buChar char="•"/>
            </a:pPr>
            <a:r>
              <a:rPr lang="en-US">
                <a:latin typeface="Times New Roman" pitchFamily="18" charset="0"/>
              </a:rPr>
              <a:t>Until USB 2.0, the </a:t>
            </a:r>
            <a:r>
              <a:rPr lang="en-US" b="1" noProof="1">
                <a:latin typeface="Times New Roman" pitchFamily="18" charset="0"/>
              </a:rPr>
              <a:t>FireWire port</a:t>
            </a:r>
            <a:r>
              <a:rPr lang="en-US">
                <a:latin typeface="Times New Roman" pitchFamily="18" charset="0"/>
              </a:rPr>
              <a:t> was the fastest port available, with a transfer rate of 400 Mbps. Today, it is used to connect digital video devices or hard drives to the computer.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C1514639-40CB-4423-8666-D0A2E8FD5048}" type="slidenum">
              <a:rPr lang="en-US">
                <a:latin typeface="Arial" pitchFamily="34" charset="0"/>
              </a:rPr>
              <a:pPr/>
              <a:t>51</a:t>
            </a:fld>
            <a:endParaRPr lang="en-US">
              <a:latin typeface="Arial" pitchFamily="34"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lnSpc>
                <a:spcPct val="96000"/>
              </a:lnSpc>
              <a:buFontTx/>
              <a:buChar char="•"/>
            </a:pPr>
            <a:r>
              <a:rPr lang="en-US">
                <a:latin typeface="Times New Roman" pitchFamily="18" charset="0"/>
              </a:rPr>
              <a:t>The </a:t>
            </a:r>
            <a:r>
              <a:rPr lang="en-US" b="1" noProof="1">
                <a:latin typeface="Times New Roman" pitchFamily="18" charset="0"/>
              </a:rPr>
              <a:t>Ethernet port</a:t>
            </a:r>
            <a:r>
              <a:rPr lang="en-US">
                <a:latin typeface="Times New Roman" pitchFamily="18" charset="0"/>
              </a:rPr>
              <a:t> is used to connect your computer to a local network or cable modem. Ethernet originally offered a transfer rate of 10 Mbps. Fast Ethernet (called 100Base-T), with a transfer rate of 100 Mbps, is the standard used in most PCs today.</a:t>
            </a:r>
          </a:p>
          <a:p>
            <a:pPr eaLnBrk="1" hangingPunct="1"/>
            <a:endParaRPr lang="en-US">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A7A5AC1E-68E5-4F1D-BCC8-2B5CF224EEC1}" type="slidenum">
              <a:rPr lang="en-US">
                <a:latin typeface="Arial" pitchFamily="34" charset="0"/>
              </a:rPr>
              <a:pPr/>
              <a:t>52</a:t>
            </a:fld>
            <a:endParaRPr lang="en-US">
              <a:latin typeface="Arial"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buFontTx/>
              <a:buChar char="•"/>
            </a:pPr>
            <a:r>
              <a:rPr lang="en-US">
                <a:latin typeface="Times New Roman" pitchFamily="18" charset="0"/>
                <a:cs typeface="Times" pitchFamily="1" charset="0"/>
              </a:rPr>
              <a:t>IrDA ports enable you to transmit data between two devices by using infrared light waves. IrDA ports have a maximum throughput of 4 Mbps and require that a line of sight be maintained between the two ports. Many printers, laptops, and PDAs include IrDA ports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E3B19617-058E-4A0C-9228-42C96B1CCCA7}" type="slidenum">
              <a:rPr lang="en-US">
                <a:latin typeface="Arial" pitchFamily="34" charset="0"/>
              </a:rPr>
              <a:pPr/>
              <a:t>53</a:t>
            </a:fld>
            <a:endParaRPr lang="en-US">
              <a:latin typeface="Arial" pitchFamily="3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buFontTx/>
              <a:buChar char="•"/>
            </a:pPr>
            <a:r>
              <a:rPr lang="en-US" b="1">
                <a:latin typeface="Times New Roman" pitchFamily="18" charset="0"/>
                <a:cs typeface="Times" pitchFamily="1" charset="0"/>
              </a:rPr>
              <a:t>Bluetooth</a:t>
            </a:r>
            <a:r>
              <a:rPr lang="en-US">
                <a:latin typeface="Times New Roman" pitchFamily="18" charset="0"/>
                <a:cs typeface="Times" pitchFamily="1" charset="0"/>
              </a:rPr>
              <a:t> uses radio waves to send data over short distances. The maximum transfer rate of the original Bluetooth 1.0 is 1 Mbps. The newer standard Bluetooth 2.0 has a transfer rate of 3 Mbps. Many laptops and PDAs include a Bluetooth chip that allows them to transfer data wirelessly to any other device with a Bluetooth chip. The advantage of Bluetooth devices is that a clear line of sight isn’t needed between the two devices.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E91CE20D-C59D-4D35-89F7-39F04C6BB112}" type="slidenum">
              <a:rPr lang="en-US">
                <a:latin typeface="Arial" pitchFamily="34" charset="0"/>
              </a:rPr>
              <a:pPr/>
              <a:t>54</a:t>
            </a:fld>
            <a:endParaRPr lang="en-US">
              <a:latin typeface="Arial" pitchFamily="3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buFontTx/>
              <a:buChar char="•"/>
            </a:pPr>
            <a:r>
              <a:rPr lang="en-US">
                <a:latin typeface="Times New Roman" pitchFamily="18" charset="0"/>
                <a:cs typeface="Times" pitchFamily="1" charset="0"/>
              </a:rPr>
              <a:t>A </a:t>
            </a:r>
            <a:r>
              <a:rPr lang="en-US" b="1">
                <a:latin typeface="Times New Roman" pitchFamily="18" charset="0"/>
                <a:cs typeface="Times" pitchFamily="1" charset="0"/>
              </a:rPr>
              <a:t>MIDI port</a:t>
            </a:r>
            <a:r>
              <a:rPr lang="en-US">
                <a:latin typeface="Times New Roman" pitchFamily="18" charset="0"/>
                <a:cs typeface="Times" pitchFamily="1" charset="0"/>
              </a:rPr>
              <a:t> allows you to connect electronic musical instruments (such as synthesizers) to your computer. Data is transferred between the computer and the MIDI device at a rate of 31.5 Kbps. In addition to synthesizers, MIDI ports also work with electronic drum machines and other electronically adapted instruments.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2E1B3866-6333-45B6-92A9-37B7DC3CD8EB}" type="slidenum">
              <a:rPr lang="en-US">
                <a:latin typeface="Arial" pitchFamily="34" charset="0"/>
              </a:rPr>
              <a:pPr/>
              <a:t>55</a:t>
            </a:fld>
            <a:endParaRPr lang="en-US">
              <a:latin typeface="Arial" pitchFamily="3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buFontTx/>
              <a:buChar char="•"/>
            </a:pPr>
            <a:r>
              <a:rPr lang="en-US">
                <a:latin typeface="Times" pitchFamily="1" charset="0"/>
                <a:cs typeface="Times" pitchFamily="1" charset="0"/>
              </a:rPr>
              <a:t>Special expansion cards are one way to add new ports to an older computer or to expand the number of ports on your computer. Like other expansion cards, these cards clip into an open expansion slot on the motherboard.</a:t>
            </a:r>
          </a:p>
          <a:p>
            <a:pPr eaLnBrk="1" hangingPunct="1">
              <a:buFontTx/>
              <a:buChar char="•"/>
            </a:pPr>
            <a:r>
              <a:rPr lang="en-US">
                <a:latin typeface="Times" pitchFamily="1" charset="0"/>
                <a:cs typeface="Times" pitchFamily="1" charset="0"/>
              </a:rPr>
              <a:t>If there are no open slots on the motherboard and you still need extra ports, you can add an </a:t>
            </a:r>
            <a:r>
              <a:rPr lang="en-US" b="1">
                <a:latin typeface="Times" pitchFamily="1" charset="0"/>
                <a:cs typeface="Times" pitchFamily="1" charset="0"/>
              </a:rPr>
              <a:t>expansion hub</a:t>
            </a:r>
            <a:r>
              <a:rPr lang="en-US">
                <a:latin typeface="Times" pitchFamily="1" charset="0"/>
                <a:cs typeface="Times" pitchFamily="1" charset="0"/>
              </a:rPr>
              <a:t>, a device that connects to one port, such as a USB port, to provide four or eight new ports, similar to a multiplug extension cord you use with electrical appliances.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AF8BC60A-0667-4516-BFE3-174D25E376A2}" type="slidenum">
              <a:rPr lang="en-US">
                <a:latin typeface="Arial" pitchFamily="34" charset="0"/>
              </a:rPr>
              <a:pPr/>
              <a:t>56</a:t>
            </a:fld>
            <a:endParaRPr lang="en-US">
              <a:latin typeface="Arial" pitchFamily="3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buFontTx/>
              <a:buChar char="•"/>
            </a:pPr>
            <a:r>
              <a:rPr lang="en-US">
                <a:latin typeface="Times" pitchFamily="1" charset="0"/>
                <a:cs typeface="Times" pitchFamily="1" charset="0"/>
              </a:rPr>
              <a:t>Before you buy a new system because you think yours may be unreliable, make sure the problem is not one you can fix. Proper upkeep and maintenance may also postpone an expensive system upgrade or replacement.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DD975-A7B2-4A91-801E-7D565A00B803}" type="slidenum">
              <a:rPr lang="en-US"/>
              <a:pPr/>
              <a:t>8</a:t>
            </a:fld>
            <a:endParaRPr lang="en-US"/>
          </a:p>
        </p:txBody>
      </p:sp>
      <p:sp>
        <p:nvSpPr>
          <p:cNvPr id="101378" name="Rectangle 2"/>
          <p:cNvSpPr>
            <a:spLocks noGrp="1" noRot="1" noChangeAspect="1" noChangeArrowheads="1" noTextEdit="1"/>
          </p:cNvSpPr>
          <p:nvPr>
            <p:ph type="sldImg"/>
          </p:nvPr>
        </p:nvSpPr>
        <p:spPr>
          <a:xfrm>
            <a:off x="1150938" y="692150"/>
            <a:ext cx="4556125" cy="3416300"/>
          </a:xfrm>
          <a:ln w="12700" cap="flat">
            <a:solidFill>
              <a:schemeClr val="tx1"/>
            </a:solidFill>
          </a:ln>
        </p:spPr>
      </p:sp>
      <p:sp>
        <p:nvSpPr>
          <p:cNvPr id="101379" name="Rectangle 3"/>
          <p:cNvSpPr>
            <a:spLocks noGrp="1" noChangeArrowheads="1"/>
          </p:cNvSpPr>
          <p:nvPr>
            <p:ph type="body" idx="1"/>
          </p:nvPr>
        </p:nvSpPr>
        <p:spPr>
          <a:xfrm>
            <a:off x="912813" y="4340225"/>
            <a:ext cx="5030787" cy="4114800"/>
          </a:xfrm>
          <a:ln/>
        </p:spPr>
        <p:txBody>
          <a:bodyPr lIns="90488" tIns="44450" rIns="90488" bIns="44450"/>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A04FACF9-0F19-41F6-8487-DC621FE77BFB}" type="slidenum">
              <a:rPr lang="en-US">
                <a:latin typeface="Arial" pitchFamily="34" charset="0"/>
              </a:rPr>
              <a:pPr/>
              <a:t>57</a:t>
            </a:fld>
            <a:endParaRPr lang="en-US">
              <a:latin typeface="Arial" pitchFamily="34"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r>
              <a:rPr lang="en-US">
                <a:latin typeface="Arial" pitchFamily="34" charset="0"/>
              </a:rPr>
              <a:t>There are several procedures you can follow to ensure your system performs reliably:</a:t>
            </a:r>
          </a:p>
          <a:p>
            <a:pPr eaLnBrk="1" hangingPunct="1">
              <a:lnSpc>
                <a:spcPct val="96000"/>
              </a:lnSpc>
              <a:spcBef>
                <a:spcPts val="200"/>
              </a:spcBef>
              <a:spcAft>
                <a:spcPts val="200"/>
              </a:spcAft>
            </a:pPr>
            <a:r>
              <a:rPr lang="en-US">
                <a:latin typeface="Times New Roman" pitchFamily="18" charset="0"/>
              </a:rPr>
              <a:t>	1.</a:t>
            </a:r>
            <a:r>
              <a:rPr lang="en-US" b="1">
                <a:latin typeface="Times New Roman" pitchFamily="18" charset="0"/>
              </a:rPr>
              <a:t>	</a:t>
            </a:r>
            <a:r>
              <a:rPr lang="en-US">
                <a:latin typeface="Times New Roman" pitchFamily="18" charset="0"/>
              </a:rPr>
              <a:t>Clean out your Startup folder. Some programs install themselves into your Startup folder and are automatically run each time the computer reboots. This unnecessary load causes extra stress on RAM. Make sure you delete </a:t>
            </a:r>
            <a:r>
              <a:rPr lang="en-US" i="1">
                <a:latin typeface="Times New Roman" pitchFamily="18" charset="0"/>
              </a:rPr>
              <a:t>only</a:t>
            </a:r>
            <a:r>
              <a:rPr lang="en-US">
                <a:latin typeface="Times New Roman" pitchFamily="18" charset="0"/>
              </a:rPr>
              <a:t> programs you know for sure are unnecessary.</a:t>
            </a:r>
          </a:p>
          <a:p>
            <a:pPr eaLnBrk="1" hangingPunct="1">
              <a:lnSpc>
                <a:spcPct val="96000"/>
              </a:lnSpc>
              <a:spcBef>
                <a:spcPts val="200"/>
              </a:spcBef>
              <a:spcAft>
                <a:spcPts val="600"/>
              </a:spcAft>
            </a:pPr>
            <a:r>
              <a:rPr lang="en-US">
                <a:latin typeface="Times New Roman" pitchFamily="18" charset="0"/>
              </a:rPr>
              <a:t>	2.	Clear out unnecessary files. Temporary Internet files can accumulate quickly on your hard drive. Running the Disk Cleanup utility is a quick and easy way to ensure these files don’t take up hard drive space. Likewise, delete unnecessary files from your hard drive regularly. </a:t>
            </a:r>
          </a:p>
          <a:p>
            <a:pPr eaLnBrk="1" hangingPunct="1">
              <a:lnSpc>
                <a:spcPct val="96000"/>
              </a:lnSpc>
              <a:spcBef>
                <a:spcPts val="200"/>
              </a:spcBef>
              <a:spcAft>
                <a:spcPts val="600"/>
              </a:spcAft>
            </a:pPr>
            <a:r>
              <a:rPr lang="en-US">
                <a:latin typeface="Times New Roman" pitchFamily="18" charset="0"/>
              </a:rPr>
              <a:t>	3.	 Run an anti-spyware program as well as an anti-adware program. These often detect and remove different pests and should be used in addition to your regular anti-virus package. </a:t>
            </a:r>
          </a:p>
          <a:p>
            <a:pPr eaLnBrk="1" hangingPunct="1"/>
            <a:r>
              <a:rPr lang="en-US">
                <a:latin typeface="Times" pitchFamily="1" charset="0"/>
                <a:cs typeface="Times" pitchFamily="1" charset="0"/>
              </a:rPr>
              <a:t>	</a:t>
            </a:r>
            <a:r>
              <a:rPr lang="en-US">
                <a:latin typeface="Times New Roman" pitchFamily="18" charset="0"/>
                <a:cs typeface="Times" pitchFamily="1" charset="0"/>
              </a:rPr>
              <a:t>4.	Run the Disk Defragmenter utility on your hard drive. When your hard drive becomes fragmented, its storage capacity is negatively impacted. When you defrag your hard drive, files are reorganized, making the hard drive work more efficiently.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847AA0E4-2B27-46D5-BD34-2A2B2DEB0D90}" type="slidenum">
              <a:rPr lang="en-US">
                <a:latin typeface="Arial" pitchFamily="34" charset="0"/>
              </a:rPr>
              <a:pPr/>
              <a:t>58</a:t>
            </a:fld>
            <a:endParaRPr lang="en-US">
              <a:latin typeface="Arial" pitchFamily="34"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buFontTx/>
              <a:buChar char="•"/>
            </a:pPr>
            <a:r>
              <a:rPr lang="en-US">
                <a:latin typeface="Times" pitchFamily="1" charset="0"/>
                <a:cs typeface="Times" pitchFamily="1" charset="0"/>
              </a:rPr>
              <a:t>Having the latest version of software products makes your system much more reliable. You should upgrade or update your operating system, browser software, and application software as often as new </a:t>
            </a:r>
            <a:r>
              <a:rPr lang="en-US" i="1">
                <a:latin typeface="Times" pitchFamily="1" charset="0"/>
                <a:cs typeface="Times" pitchFamily="1" charset="0"/>
              </a:rPr>
              <a:t>patches</a:t>
            </a:r>
            <a:r>
              <a:rPr lang="en-US">
                <a:latin typeface="Times" pitchFamily="1" charset="0"/>
                <a:cs typeface="Times" pitchFamily="1" charset="0"/>
              </a:rPr>
              <a:t> (or fixes) are reported for resolving errors. Sometimes these errors are performance related; sometimes they’re tied to maintaining better security for your system.</a:t>
            </a:r>
          </a:p>
          <a:p>
            <a:pPr eaLnBrk="1" hangingPunct="1">
              <a:buFontTx/>
              <a:buChar char="•"/>
            </a:pPr>
            <a:r>
              <a:rPr lang="en-US">
                <a:latin typeface="Times" pitchFamily="1" charset="0"/>
                <a:cs typeface="Times" pitchFamily="1" charset="0"/>
              </a:rPr>
              <a:t>You can configure Windows XP so that it automatically checks for, downloads, and installs any available updates for itself and for Internet Explorer. In addition, products such as McAfee’s Oil Change enable you to sort through numerous Web sites and quickly find the bug fixes for most application software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8E56CBFA-266D-4DCA-809C-6C4E96A9CDE0}" type="slidenum">
              <a:rPr lang="en-US">
                <a:latin typeface="Arial" pitchFamily="34" charset="0"/>
              </a:rPr>
              <a:pPr/>
              <a:t>59</a:t>
            </a:fld>
            <a:endParaRPr lang="en-US">
              <a:latin typeface="Arial" pitchFamily="34"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lvl="4" eaLnBrk="1" hangingPunct="1"/>
            <a:r>
              <a:rPr lang="en-US">
                <a:latin typeface="Arial" pitchFamily="34" charset="0"/>
              </a:rPr>
              <a:t>When all else fails, you have two options:</a:t>
            </a:r>
          </a:p>
          <a:p>
            <a:pPr eaLnBrk="1" hangingPunct="1">
              <a:lnSpc>
                <a:spcPct val="96000"/>
              </a:lnSpc>
              <a:spcBef>
                <a:spcPts val="600"/>
              </a:spcBef>
              <a:spcAft>
                <a:spcPts val="200"/>
              </a:spcAft>
            </a:pPr>
            <a:r>
              <a:rPr lang="en-US">
                <a:latin typeface="Times New Roman" pitchFamily="18" charset="0"/>
              </a:rPr>
              <a:t>	1.	Reinstall the operating system. To do so, you’ll want to back up all of your data files before the installation and be prepared to reinstall your software after the installation. Make sure you have all of the original discs for the software installed on your system, along with the product keys, serial numbers, or other activation codes so that you can reinstall them.</a:t>
            </a:r>
          </a:p>
          <a:p>
            <a:pPr eaLnBrk="1" hangingPunct="1"/>
            <a:r>
              <a:rPr lang="en-US">
                <a:latin typeface="Times" pitchFamily="1" charset="0"/>
                <a:cs typeface="Times" pitchFamily="1" charset="0"/>
              </a:rPr>
              <a:t>	</a:t>
            </a:r>
            <a:r>
              <a:rPr lang="en-US">
                <a:latin typeface="Times New Roman" pitchFamily="18" charset="0"/>
                <a:cs typeface="Times" pitchFamily="1" charset="0"/>
              </a:rPr>
              <a:t>2.	Upgrade your operating system to the latest version. There are substantial increases in reliability with each major release of a new operating system. However, upgrading the operating system may require hardware upgrades. Be sure to examine the </a:t>
            </a:r>
            <a:r>
              <a:rPr lang="en-US" i="1">
                <a:latin typeface="Times New Roman" pitchFamily="18" charset="0"/>
                <a:cs typeface="Times" pitchFamily="1" charset="0"/>
              </a:rPr>
              <a:t>recommended</a:t>
            </a:r>
            <a:r>
              <a:rPr lang="en-US">
                <a:latin typeface="Times New Roman" pitchFamily="18" charset="0"/>
                <a:cs typeface="Times" pitchFamily="1" charset="0"/>
              </a:rPr>
              <a:t> (not required) specifications of the new operating system.</a:t>
            </a:r>
          </a:p>
          <a:p>
            <a:pPr eaLnBrk="1" hangingPunct="1"/>
            <a:endParaRPr lang="en-US">
              <a:latin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F46096EB-D0E3-4C3B-B097-0093E52AB774}" type="slidenum">
              <a:rPr lang="en-US">
                <a:latin typeface="Arial" pitchFamily="34" charset="0"/>
              </a:rPr>
              <a:pPr/>
              <a:t>60</a:t>
            </a:fld>
            <a:endParaRPr lang="en-US">
              <a:latin typeface="Arial" pitchFamily="34"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buFontTx/>
              <a:buChar char="•"/>
            </a:pPr>
            <a:r>
              <a:rPr lang="en-US">
                <a:latin typeface="Arial" pitchFamily="34" charset="0"/>
              </a:rPr>
              <a:t>When a decision is required you have to ask yourself how you use your computer system. How might you use it if it were more capable? Can your existing system do what you want it to? If not, can you purchase the parts and install them to meet the capability? Then, if you add up the cost of the parts, figure in the value of headaches and labor required to install those parts and compare the total  to the cost of a new machine that will do the same tasks and more, you arrive at a point where the decision should be easy.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BD6E7A-EA70-424B-824F-5825BB9D8BFD}" type="slidenum">
              <a:rPr lang="en-US"/>
              <a:pPr/>
              <a:t>9</a:t>
            </a:fld>
            <a:endParaRPr lang="en-US"/>
          </a:p>
        </p:txBody>
      </p:sp>
      <p:sp>
        <p:nvSpPr>
          <p:cNvPr id="103426" name="Rectangle 2"/>
          <p:cNvSpPr>
            <a:spLocks noGrp="1" noRot="1" noChangeAspect="1" noChangeArrowheads="1" noTextEdit="1"/>
          </p:cNvSpPr>
          <p:nvPr>
            <p:ph type="sldImg"/>
          </p:nvPr>
        </p:nvSpPr>
        <p:spPr>
          <a:xfrm>
            <a:off x="1150938" y="692150"/>
            <a:ext cx="4556125" cy="3416300"/>
          </a:xfrm>
          <a:ln w="12700" cap="flat">
            <a:solidFill>
              <a:schemeClr val="tx1"/>
            </a:solidFill>
          </a:ln>
        </p:spPr>
      </p:sp>
      <p:sp>
        <p:nvSpPr>
          <p:cNvPr id="103427" name="Rectangle 3"/>
          <p:cNvSpPr>
            <a:spLocks noGrp="1" noChangeArrowheads="1"/>
          </p:cNvSpPr>
          <p:nvPr>
            <p:ph type="body" idx="1"/>
          </p:nvPr>
        </p:nvSpPr>
        <p:spPr>
          <a:xfrm>
            <a:off x="912813" y="4340225"/>
            <a:ext cx="5030787" cy="4114800"/>
          </a:xfrm>
          <a:ln/>
        </p:spPr>
        <p:txBody>
          <a:bodyPr lIns="90488" tIns="44450" rIns="90488" bIns="44450"/>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CEE031-4FB9-45F3-87DA-774A688E19FC}" type="slidenum">
              <a:rPr lang="en-US"/>
              <a:pPr/>
              <a:t>10</a:t>
            </a:fld>
            <a:endParaRPr lang="en-US"/>
          </a:p>
        </p:txBody>
      </p:sp>
      <p:sp>
        <p:nvSpPr>
          <p:cNvPr id="107522" name="Rectangle 2"/>
          <p:cNvSpPr>
            <a:spLocks noGrp="1" noRot="1" noChangeAspect="1" noChangeArrowheads="1" noTextEdit="1"/>
          </p:cNvSpPr>
          <p:nvPr>
            <p:ph type="sldImg"/>
          </p:nvPr>
        </p:nvSpPr>
        <p:spPr>
          <a:xfrm>
            <a:off x="1150938" y="692150"/>
            <a:ext cx="4556125" cy="3416300"/>
          </a:xfrm>
          <a:ln w="12700" cap="flat">
            <a:solidFill>
              <a:schemeClr val="tx1"/>
            </a:solidFill>
          </a:ln>
        </p:spPr>
      </p:sp>
      <p:sp>
        <p:nvSpPr>
          <p:cNvPr id="107523" name="Rectangle 3"/>
          <p:cNvSpPr>
            <a:spLocks noGrp="1" noChangeArrowheads="1"/>
          </p:cNvSpPr>
          <p:nvPr>
            <p:ph type="body" idx="1"/>
          </p:nvPr>
        </p:nvSpPr>
        <p:spPr>
          <a:xfrm>
            <a:off x="912813" y="4340225"/>
            <a:ext cx="5030787" cy="4114800"/>
          </a:xfrm>
          <a:ln/>
        </p:spPr>
        <p:txBody>
          <a:bodyPr lIns="90488" tIns="44450" rIns="90488" bIns="44450"/>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F275E6-7D20-44DC-9FAA-5D2927C8B291}" type="slidenum">
              <a:rPr lang="en-US"/>
              <a:pPr/>
              <a:t>11</a:t>
            </a:fld>
            <a:endParaRPr lang="en-US"/>
          </a:p>
        </p:txBody>
      </p:sp>
      <p:sp>
        <p:nvSpPr>
          <p:cNvPr id="111618" name="Rectangle 2"/>
          <p:cNvSpPr>
            <a:spLocks noGrp="1" noRot="1" noChangeAspect="1" noChangeArrowheads="1" noTextEdit="1"/>
          </p:cNvSpPr>
          <p:nvPr>
            <p:ph type="sldImg"/>
          </p:nvPr>
        </p:nvSpPr>
        <p:spPr>
          <a:xfrm>
            <a:off x="1150938" y="692150"/>
            <a:ext cx="4556125" cy="3416300"/>
          </a:xfrm>
          <a:ln w="12700" cap="flat">
            <a:solidFill>
              <a:schemeClr val="tx1"/>
            </a:solidFill>
          </a:ln>
        </p:spPr>
      </p:sp>
      <p:sp>
        <p:nvSpPr>
          <p:cNvPr id="111619" name="Rectangle 3"/>
          <p:cNvSpPr>
            <a:spLocks noGrp="1" noChangeArrowheads="1"/>
          </p:cNvSpPr>
          <p:nvPr>
            <p:ph type="body" idx="1"/>
          </p:nvPr>
        </p:nvSpPr>
        <p:spPr>
          <a:xfrm>
            <a:off x="912813" y="4340225"/>
            <a:ext cx="5030787" cy="4114800"/>
          </a:xfrm>
          <a:ln/>
        </p:spPr>
        <p:txBody>
          <a:bodyPr lIns="90488" tIns="44450" rIns="90488" bIns="44450"/>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FF4C6-0D26-41DC-A3AF-5C7FB7D21564}" type="slidenum">
              <a:rPr lang="en-US"/>
              <a:pPr/>
              <a:t>15</a:t>
            </a:fld>
            <a:endParaRPr lang="en-US"/>
          </a:p>
        </p:txBody>
      </p:sp>
      <p:sp>
        <p:nvSpPr>
          <p:cNvPr id="116738" name="Rectangle 2"/>
          <p:cNvSpPr>
            <a:spLocks noGrp="1" noRot="1" noChangeAspect="1" noChangeArrowheads="1" noTextEdit="1"/>
          </p:cNvSpPr>
          <p:nvPr>
            <p:ph type="sldImg"/>
          </p:nvPr>
        </p:nvSpPr>
        <p:spPr>
          <a:xfrm>
            <a:off x="1150938" y="692150"/>
            <a:ext cx="4556125" cy="3416300"/>
          </a:xfrm>
          <a:ln w="12700" cap="flat">
            <a:solidFill>
              <a:schemeClr val="tx1"/>
            </a:solidFill>
          </a:ln>
        </p:spPr>
      </p:sp>
      <p:sp>
        <p:nvSpPr>
          <p:cNvPr id="116739" name="Rectangle 3"/>
          <p:cNvSpPr>
            <a:spLocks noGrp="1" noChangeArrowheads="1"/>
          </p:cNvSpPr>
          <p:nvPr>
            <p:ph type="body" idx="1"/>
          </p:nvPr>
        </p:nvSpPr>
        <p:spPr>
          <a:xfrm>
            <a:off x="912813" y="4340225"/>
            <a:ext cx="5030787" cy="4114800"/>
          </a:xfrm>
          <a:ln/>
        </p:spPr>
        <p:txBody>
          <a:bodyPr lIns="90488" tIns="44450" rIns="90488" bIns="44450"/>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E22E19-EEA6-4146-9215-EE21CE660F94}" type="slidenum">
              <a:rPr lang="en-US"/>
              <a:pPr/>
              <a:t>16</a:t>
            </a:fld>
            <a:endParaRPr lang="en-US"/>
          </a:p>
        </p:txBody>
      </p:sp>
      <p:sp>
        <p:nvSpPr>
          <p:cNvPr id="118786" name="Rectangle 2"/>
          <p:cNvSpPr>
            <a:spLocks noGrp="1" noRot="1" noChangeAspect="1" noChangeArrowheads="1" noTextEdit="1"/>
          </p:cNvSpPr>
          <p:nvPr>
            <p:ph type="sldImg"/>
          </p:nvPr>
        </p:nvSpPr>
        <p:spPr>
          <a:xfrm>
            <a:off x="1150938" y="692150"/>
            <a:ext cx="4556125" cy="3416300"/>
          </a:xfrm>
          <a:ln w="12700" cap="flat">
            <a:solidFill>
              <a:schemeClr val="tx1"/>
            </a:solidFill>
          </a:ln>
        </p:spPr>
      </p:sp>
      <p:sp>
        <p:nvSpPr>
          <p:cNvPr id="118787" name="Rectangle 3"/>
          <p:cNvSpPr>
            <a:spLocks noGrp="1" noChangeArrowheads="1"/>
          </p:cNvSpPr>
          <p:nvPr>
            <p:ph type="body" idx="1"/>
          </p:nvPr>
        </p:nvSpPr>
        <p:spPr>
          <a:xfrm>
            <a:off x="912813" y="4340225"/>
            <a:ext cx="5030787" cy="4114800"/>
          </a:xfrm>
          <a:ln/>
        </p:spPr>
        <p:txBody>
          <a:bodyPr lIns="90488" tIns="44450" rIns="90488" bIns="44450"/>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38189F1-4E66-4A85-8158-3D5B22120262}" type="datetimeFigureOut">
              <a:rPr lang="en-US" smtClean="0"/>
              <a:pPr/>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8189F1-4E66-4A85-8158-3D5B22120262}" type="datetimeFigureOut">
              <a:rPr lang="en-US" smtClean="0"/>
              <a:pPr/>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8189F1-4E66-4A85-8158-3D5B22120262}" type="datetimeFigureOut">
              <a:rPr lang="en-US" smtClean="0"/>
              <a:pPr/>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F6FB40C5-1FED-4AEB-8319-EBCC8242546D}"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7E07877C-153B-45F8-A07B-723563D5330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8189F1-4E66-4A85-8158-3D5B22120262}" type="datetimeFigureOut">
              <a:rPr lang="en-US" smtClean="0"/>
              <a:pPr/>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8189F1-4E66-4A85-8158-3D5B22120262}" type="datetimeFigureOut">
              <a:rPr lang="en-US" smtClean="0"/>
              <a:pPr/>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38189F1-4E66-4A85-8158-3D5B22120262}" type="datetimeFigureOut">
              <a:rPr lang="en-US" smtClean="0"/>
              <a:pPr/>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38189F1-4E66-4A85-8158-3D5B22120262}" type="datetimeFigureOut">
              <a:rPr lang="en-US" smtClean="0"/>
              <a:pPr/>
              <a:t>3/29/2022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38189F1-4E66-4A85-8158-3D5B22120262}" type="datetimeFigureOut">
              <a:rPr lang="en-US" smtClean="0"/>
              <a:pPr/>
              <a:t>3/29/2022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8189F1-4E66-4A85-8158-3D5B22120262}" type="datetimeFigureOut">
              <a:rPr lang="en-US" smtClean="0"/>
              <a:pPr/>
              <a:t>3/29/2022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8189F1-4E66-4A85-8158-3D5B22120262}" type="datetimeFigureOut">
              <a:rPr lang="en-US" smtClean="0"/>
              <a:pPr/>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8189F1-4E66-4A85-8158-3D5B22120262}" type="datetimeFigureOut">
              <a:rPr lang="en-US" smtClean="0"/>
              <a:pPr/>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8189F1-4E66-4A85-8158-3D5B22120262}" type="datetimeFigureOut">
              <a:rPr lang="en-US" smtClean="0"/>
              <a:pPr/>
              <a:t>3/29/2022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CF97C3-962D-451B-88A2-9B05D768B19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12.png"/><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5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6.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ITEC 101 FUNDAMENTALS OF IT</a:t>
            </a:r>
          </a:p>
        </p:txBody>
      </p:sp>
      <p:sp>
        <p:nvSpPr>
          <p:cNvPr id="3" name="Subtitle 2"/>
          <p:cNvSpPr>
            <a:spLocks noGrp="1"/>
          </p:cNvSpPr>
          <p:nvPr>
            <p:ph type="subTitle" idx="1"/>
          </p:nvPr>
        </p:nvSpPr>
        <p:spPr/>
        <p:txBody>
          <a:bodyPr/>
          <a:lstStyle/>
          <a:p>
            <a:r>
              <a:rPr lang="en-US" dirty="0"/>
              <a:t>DANIEL OBUOBI, DCSIT,CU</a:t>
            </a:r>
          </a:p>
          <a:p>
            <a:r>
              <a:rPr lang="en-US" dirty="0"/>
              <a:t>COMPUTER HARDWARE, Evaluation of Hardware Components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685800" y="6248400"/>
            <a:ext cx="1905000" cy="457200"/>
          </a:xfrm>
          <a:prstGeom prst="rect">
            <a:avLst/>
          </a:prstGeom>
          <a:noFill/>
          <a:ln w="12700">
            <a:noFill/>
            <a:miter lim="800000"/>
            <a:headEnd/>
            <a:tailEnd/>
          </a:ln>
          <a:effectLst/>
        </p:spPr>
        <p:txBody>
          <a:bodyPr wrap="none" anchor="ctr"/>
          <a:lstStyle/>
          <a:p>
            <a:endParaRPr lang="en-US"/>
          </a:p>
        </p:txBody>
      </p:sp>
      <p:sp>
        <p:nvSpPr>
          <p:cNvPr id="106499" name="Rectangle 3"/>
          <p:cNvSpPr>
            <a:spLocks noChangeArrowheads="1"/>
          </p:cNvSpPr>
          <p:nvPr/>
        </p:nvSpPr>
        <p:spPr bwMode="auto">
          <a:xfrm>
            <a:off x="3124200" y="6248400"/>
            <a:ext cx="2895600" cy="457200"/>
          </a:xfrm>
          <a:prstGeom prst="rect">
            <a:avLst/>
          </a:prstGeom>
          <a:noFill/>
          <a:ln w="12700">
            <a:noFill/>
            <a:miter lim="800000"/>
            <a:headEnd/>
            <a:tailEnd/>
          </a:ln>
          <a:effectLst/>
        </p:spPr>
        <p:txBody>
          <a:bodyPr wrap="none" anchor="ctr"/>
          <a:lstStyle/>
          <a:p>
            <a:endParaRPr lang="en-US"/>
          </a:p>
        </p:txBody>
      </p:sp>
      <p:sp>
        <p:nvSpPr>
          <p:cNvPr id="106500" name="Rectangle 4"/>
          <p:cNvSpPr>
            <a:spLocks noGrp="1" noChangeArrowheads="1"/>
          </p:cNvSpPr>
          <p:nvPr>
            <p:ph type="title"/>
          </p:nvPr>
        </p:nvSpPr>
        <p:spPr>
          <a:xfrm>
            <a:off x="762000" y="228600"/>
            <a:ext cx="7772400" cy="1143000"/>
          </a:xfrm>
        </p:spPr>
        <p:txBody>
          <a:bodyPr/>
          <a:lstStyle/>
          <a:p>
            <a:r>
              <a:rPr lang="en-US" sz="4800"/>
              <a:t>Cache Memory</a:t>
            </a:r>
          </a:p>
        </p:txBody>
      </p:sp>
      <p:sp>
        <p:nvSpPr>
          <p:cNvPr id="106501" name="Rectangle 5"/>
          <p:cNvSpPr>
            <a:spLocks noGrp="1" noChangeArrowheads="1"/>
          </p:cNvSpPr>
          <p:nvPr>
            <p:ph type="body" idx="1"/>
          </p:nvPr>
        </p:nvSpPr>
        <p:spPr>
          <a:xfrm>
            <a:off x="304800" y="1600200"/>
            <a:ext cx="8534400" cy="4953000"/>
          </a:xfrm>
        </p:spPr>
        <p:txBody>
          <a:bodyPr/>
          <a:lstStyle/>
          <a:p>
            <a:r>
              <a:rPr lang="en-US"/>
              <a:t>a part of RAM</a:t>
            </a:r>
          </a:p>
          <a:p>
            <a:pPr lvl="1"/>
            <a:r>
              <a:rPr lang="en-US"/>
              <a:t>CPU also has Cache</a:t>
            </a:r>
          </a:p>
          <a:p>
            <a:r>
              <a:rPr lang="en-US"/>
              <a:t>Made up of fast memory chips, i.e. SRAM</a:t>
            </a:r>
          </a:p>
          <a:p>
            <a:r>
              <a:rPr lang="en-US"/>
              <a:t>For CPU to access</a:t>
            </a:r>
          </a:p>
          <a:p>
            <a:r>
              <a:rPr lang="en-US"/>
              <a:t>Stores the most frequently used instructions of the programs</a:t>
            </a:r>
          </a:p>
          <a:p>
            <a:r>
              <a:rPr lang="en-US"/>
              <a:t>Allow faster retrieval and execution</a:t>
            </a:r>
          </a:p>
        </p:txBody>
      </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685800" y="6248400"/>
            <a:ext cx="1905000" cy="457200"/>
          </a:xfrm>
          <a:prstGeom prst="rect">
            <a:avLst/>
          </a:prstGeom>
          <a:noFill/>
          <a:ln w="12700">
            <a:noFill/>
            <a:miter lim="800000"/>
            <a:headEnd/>
            <a:tailEnd/>
          </a:ln>
          <a:effectLst/>
        </p:spPr>
        <p:txBody>
          <a:bodyPr wrap="none" anchor="ctr"/>
          <a:lstStyle/>
          <a:p>
            <a:endParaRPr lang="en-US"/>
          </a:p>
        </p:txBody>
      </p:sp>
      <p:sp>
        <p:nvSpPr>
          <p:cNvPr id="110595" name="Rectangle 3"/>
          <p:cNvSpPr>
            <a:spLocks noChangeArrowheads="1"/>
          </p:cNvSpPr>
          <p:nvPr/>
        </p:nvSpPr>
        <p:spPr bwMode="auto">
          <a:xfrm>
            <a:off x="3124200" y="6248400"/>
            <a:ext cx="2895600" cy="457200"/>
          </a:xfrm>
          <a:prstGeom prst="rect">
            <a:avLst/>
          </a:prstGeom>
          <a:noFill/>
          <a:ln w="12700">
            <a:noFill/>
            <a:miter lim="800000"/>
            <a:headEnd/>
            <a:tailEnd/>
          </a:ln>
          <a:effectLst/>
        </p:spPr>
        <p:txBody>
          <a:bodyPr wrap="none" anchor="ctr"/>
          <a:lstStyle/>
          <a:p>
            <a:endParaRPr lang="en-US"/>
          </a:p>
        </p:txBody>
      </p:sp>
      <p:sp>
        <p:nvSpPr>
          <p:cNvPr id="110596" name="Rectangle 4"/>
          <p:cNvSpPr>
            <a:spLocks noGrp="1" noChangeArrowheads="1"/>
          </p:cNvSpPr>
          <p:nvPr>
            <p:ph type="title"/>
          </p:nvPr>
        </p:nvSpPr>
        <p:spPr>
          <a:xfrm>
            <a:off x="762000" y="0"/>
            <a:ext cx="7772400" cy="1143000"/>
          </a:xfrm>
        </p:spPr>
        <p:txBody>
          <a:bodyPr/>
          <a:lstStyle/>
          <a:p>
            <a:r>
              <a:rPr lang="en-US" sz="4000"/>
              <a:t>The Power of Computer</a:t>
            </a:r>
          </a:p>
        </p:txBody>
      </p:sp>
      <p:sp>
        <p:nvSpPr>
          <p:cNvPr id="110597" name="Rectangle 5"/>
          <p:cNvSpPr>
            <a:spLocks noGrp="1" noChangeArrowheads="1"/>
          </p:cNvSpPr>
          <p:nvPr>
            <p:ph type="body" idx="1"/>
          </p:nvPr>
        </p:nvSpPr>
        <p:spPr>
          <a:xfrm>
            <a:off x="457200" y="1066800"/>
            <a:ext cx="8686800" cy="2514600"/>
          </a:xfrm>
        </p:spPr>
        <p:txBody>
          <a:bodyPr/>
          <a:lstStyle/>
          <a:p>
            <a:r>
              <a:rPr lang="en-US" sz="2400"/>
              <a:t>Clock rate (measured in cycles per second)</a:t>
            </a:r>
            <a:endParaRPr lang="en-US" sz="2800"/>
          </a:p>
          <a:p>
            <a:r>
              <a:rPr lang="en-US" sz="2400"/>
              <a:t>Amount of information the CPU can process per second</a:t>
            </a:r>
          </a:p>
          <a:p>
            <a:r>
              <a:rPr lang="en-US" sz="2400"/>
              <a:t>Speed determined only by combination of both factors</a:t>
            </a:r>
            <a:endParaRPr lang="en-US" sz="2000"/>
          </a:p>
        </p:txBody>
      </p:sp>
      <p:grpSp>
        <p:nvGrpSpPr>
          <p:cNvPr id="2" name="Group 6"/>
          <p:cNvGrpSpPr>
            <a:grpSpLocks/>
          </p:cNvGrpSpPr>
          <p:nvPr/>
        </p:nvGrpSpPr>
        <p:grpSpPr bwMode="auto">
          <a:xfrm>
            <a:off x="1676400" y="3276600"/>
            <a:ext cx="6400800" cy="3581400"/>
            <a:chOff x="1104" y="1680"/>
            <a:chExt cx="4032" cy="2256"/>
          </a:xfrm>
        </p:grpSpPr>
        <p:sp>
          <p:nvSpPr>
            <p:cNvPr id="110599" name="Rectangle 7"/>
            <p:cNvSpPr>
              <a:spLocks noChangeArrowheads="1"/>
            </p:cNvSpPr>
            <p:nvPr/>
          </p:nvSpPr>
          <p:spPr bwMode="auto">
            <a:xfrm>
              <a:off x="1104" y="3168"/>
              <a:ext cx="4032" cy="336"/>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eaLnBrk="0" hangingPunct="0"/>
              <a:endParaRPr lang="en-US" sz="2400"/>
            </a:p>
          </p:txBody>
        </p:sp>
        <p:sp>
          <p:nvSpPr>
            <p:cNvPr id="110600" name="Text Box 8"/>
            <p:cNvSpPr txBox="1">
              <a:spLocks noChangeArrowheads="1"/>
            </p:cNvSpPr>
            <p:nvPr/>
          </p:nvSpPr>
          <p:spPr bwMode="auto">
            <a:xfrm>
              <a:off x="1968" y="3648"/>
              <a:ext cx="2038" cy="288"/>
            </a:xfrm>
            <a:prstGeom prst="rect">
              <a:avLst/>
            </a:prstGeom>
            <a:noFill/>
            <a:ln w="12700">
              <a:noFill/>
              <a:miter lim="800000"/>
              <a:headEnd type="none" w="sm" len="sm"/>
              <a:tailEnd type="none" w="sm" len="sm"/>
            </a:ln>
            <a:effectLst/>
          </p:spPr>
          <p:txBody>
            <a:bodyPr wrap="none">
              <a:spAutoFit/>
            </a:bodyPr>
            <a:lstStyle/>
            <a:p>
              <a:pPr eaLnBrk="0" hangingPunct="0"/>
              <a:r>
                <a:rPr lang="en-US" sz="2400"/>
                <a:t>Computer Internal Bus</a:t>
              </a:r>
            </a:p>
          </p:txBody>
        </p:sp>
        <p:sp>
          <p:nvSpPr>
            <p:cNvPr id="110601" name="Rectangle 9"/>
            <p:cNvSpPr>
              <a:spLocks noChangeArrowheads="1"/>
            </p:cNvSpPr>
            <p:nvPr/>
          </p:nvSpPr>
          <p:spPr bwMode="auto">
            <a:xfrm>
              <a:off x="2640" y="1680"/>
              <a:ext cx="960" cy="76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eaLnBrk="0" hangingPunct="0"/>
              <a:endParaRPr lang="en-US" sz="2400"/>
            </a:p>
          </p:txBody>
        </p:sp>
        <p:sp>
          <p:nvSpPr>
            <p:cNvPr id="110602" name="Rectangle 10"/>
            <p:cNvSpPr>
              <a:spLocks noChangeArrowheads="1"/>
            </p:cNvSpPr>
            <p:nvPr/>
          </p:nvSpPr>
          <p:spPr bwMode="auto">
            <a:xfrm>
              <a:off x="4032" y="1680"/>
              <a:ext cx="960" cy="76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eaLnBrk="0" hangingPunct="0"/>
              <a:r>
                <a:rPr lang="en-US" sz="2400"/>
                <a:t>RAM</a:t>
              </a:r>
            </a:p>
          </p:txBody>
        </p:sp>
        <p:sp>
          <p:nvSpPr>
            <p:cNvPr id="110603" name="Line 11"/>
            <p:cNvSpPr>
              <a:spLocks noChangeShapeType="1"/>
            </p:cNvSpPr>
            <p:nvPr/>
          </p:nvSpPr>
          <p:spPr bwMode="auto">
            <a:xfrm>
              <a:off x="2784"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04" name="Line 12"/>
            <p:cNvSpPr>
              <a:spLocks noChangeShapeType="1"/>
            </p:cNvSpPr>
            <p:nvPr/>
          </p:nvSpPr>
          <p:spPr bwMode="auto">
            <a:xfrm>
              <a:off x="2880"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05" name="Line 13"/>
            <p:cNvSpPr>
              <a:spLocks noChangeShapeType="1"/>
            </p:cNvSpPr>
            <p:nvPr/>
          </p:nvSpPr>
          <p:spPr bwMode="auto">
            <a:xfrm>
              <a:off x="2976"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06" name="Line 14"/>
            <p:cNvSpPr>
              <a:spLocks noChangeShapeType="1"/>
            </p:cNvSpPr>
            <p:nvPr/>
          </p:nvSpPr>
          <p:spPr bwMode="auto">
            <a:xfrm>
              <a:off x="3072"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07" name="Line 15"/>
            <p:cNvSpPr>
              <a:spLocks noChangeShapeType="1"/>
            </p:cNvSpPr>
            <p:nvPr/>
          </p:nvSpPr>
          <p:spPr bwMode="auto">
            <a:xfrm>
              <a:off x="3168"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08" name="Line 16"/>
            <p:cNvSpPr>
              <a:spLocks noChangeShapeType="1"/>
            </p:cNvSpPr>
            <p:nvPr/>
          </p:nvSpPr>
          <p:spPr bwMode="auto">
            <a:xfrm>
              <a:off x="3264"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09" name="Line 17"/>
            <p:cNvSpPr>
              <a:spLocks noChangeShapeType="1"/>
            </p:cNvSpPr>
            <p:nvPr/>
          </p:nvSpPr>
          <p:spPr bwMode="auto">
            <a:xfrm>
              <a:off x="3360"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10" name="Line 18"/>
            <p:cNvSpPr>
              <a:spLocks noChangeShapeType="1"/>
            </p:cNvSpPr>
            <p:nvPr/>
          </p:nvSpPr>
          <p:spPr bwMode="auto">
            <a:xfrm>
              <a:off x="3456"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11" name="Line 19"/>
            <p:cNvSpPr>
              <a:spLocks noChangeShapeType="1"/>
            </p:cNvSpPr>
            <p:nvPr/>
          </p:nvSpPr>
          <p:spPr bwMode="auto">
            <a:xfrm>
              <a:off x="4176"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12" name="Line 20"/>
            <p:cNvSpPr>
              <a:spLocks noChangeShapeType="1"/>
            </p:cNvSpPr>
            <p:nvPr/>
          </p:nvSpPr>
          <p:spPr bwMode="auto">
            <a:xfrm>
              <a:off x="4272"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13" name="Line 21"/>
            <p:cNvSpPr>
              <a:spLocks noChangeShapeType="1"/>
            </p:cNvSpPr>
            <p:nvPr/>
          </p:nvSpPr>
          <p:spPr bwMode="auto">
            <a:xfrm>
              <a:off x="4368"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14" name="Line 22"/>
            <p:cNvSpPr>
              <a:spLocks noChangeShapeType="1"/>
            </p:cNvSpPr>
            <p:nvPr/>
          </p:nvSpPr>
          <p:spPr bwMode="auto">
            <a:xfrm>
              <a:off x="4464"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15" name="Line 23"/>
            <p:cNvSpPr>
              <a:spLocks noChangeShapeType="1"/>
            </p:cNvSpPr>
            <p:nvPr/>
          </p:nvSpPr>
          <p:spPr bwMode="auto">
            <a:xfrm>
              <a:off x="4560"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16" name="Line 24"/>
            <p:cNvSpPr>
              <a:spLocks noChangeShapeType="1"/>
            </p:cNvSpPr>
            <p:nvPr/>
          </p:nvSpPr>
          <p:spPr bwMode="auto">
            <a:xfrm>
              <a:off x="4656"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17" name="Line 25"/>
            <p:cNvSpPr>
              <a:spLocks noChangeShapeType="1"/>
            </p:cNvSpPr>
            <p:nvPr/>
          </p:nvSpPr>
          <p:spPr bwMode="auto">
            <a:xfrm>
              <a:off x="4752"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18" name="Line 26"/>
            <p:cNvSpPr>
              <a:spLocks noChangeShapeType="1"/>
            </p:cNvSpPr>
            <p:nvPr/>
          </p:nvSpPr>
          <p:spPr bwMode="auto">
            <a:xfrm>
              <a:off x="4848"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19" name="Rectangle 27"/>
            <p:cNvSpPr>
              <a:spLocks noChangeArrowheads="1"/>
            </p:cNvSpPr>
            <p:nvPr/>
          </p:nvSpPr>
          <p:spPr bwMode="auto">
            <a:xfrm>
              <a:off x="1200" y="1680"/>
              <a:ext cx="960" cy="76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eaLnBrk="0" hangingPunct="0"/>
              <a:r>
                <a:rPr lang="en-US" sz="2400"/>
                <a:t>Network </a:t>
              </a:r>
            </a:p>
            <a:p>
              <a:pPr algn="ctr" eaLnBrk="0" hangingPunct="0"/>
              <a:r>
                <a:rPr lang="en-US" sz="2400"/>
                <a:t>Interface</a:t>
              </a:r>
            </a:p>
            <a:p>
              <a:pPr algn="ctr" eaLnBrk="0" hangingPunct="0"/>
              <a:r>
                <a:rPr lang="en-US" sz="2400"/>
                <a:t>Card</a:t>
              </a:r>
            </a:p>
          </p:txBody>
        </p:sp>
        <p:sp>
          <p:nvSpPr>
            <p:cNvPr id="110620" name="Line 28"/>
            <p:cNvSpPr>
              <a:spLocks noChangeShapeType="1"/>
            </p:cNvSpPr>
            <p:nvPr/>
          </p:nvSpPr>
          <p:spPr bwMode="auto">
            <a:xfrm>
              <a:off x="1344"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21" name="Line 29"/>
            <p:cNvSpPr>
              <a:spLocks noChangeShapeType="1"/>
            </p:cNvSpPr>
            <p:nvPr/>
          </p:nvSpPr>
          <p:spPr bwMode="auto">
            <a:xfrm>
              <a:off x="1440"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22" name="Line 30"/>
            <p:cNvSpPr>
              <a:spLocks noChangeShapeType="1"/>
            </p:cNvSpPr>
            <p:nvPr/>
          </p:nvSpPr>
          <p:spPr bwMode="auto">
            <a:xfrm>
              <a:off x="1536"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23" name="Line 31"/>
            <p:cNvSpPr>
              <a:spLocks noChangeShapeType="1"/>
            </p:cNvSpPr>
            <p:nvPr/>
          </p:nvSpPr>
          <p:spPr bwMode="auto">
            <a:xfrm>
              <a:off x="1632"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24" name="Line 32"/>
            <p:cNvSpPr>
              <a:spLocks noChangeShapeType="1"/>
            </p:cNvSpPr>
            <p:nvPr/>
          </p:nvSpPr>
          <p:spPr bwMode="auto">
            <a:xfrm>
              <a:off x="1728"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25" name="Line 33"/>
            <p:cNvSpPr>
              <a:spLocks noChangeShapeType="1"/>
            </p:cNvSpPr>
            <p:nvPr/>
          </p:nvSpPr>
          <p:spPr bwMode="auto">
            <a:xfrm>
              <a:off x="1824"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26" name="Line 34"/>
            <p:cNvSpPr>
              <a:spLocks noChangeShapeType="1"/>
            </p:cNvSpPr>
            <p:nvPr/>
          </p:nvSpPr>
          <p:spPr bwMode="auto">
            <a:xfrm>
              <a:off x="1920"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27" name="Line 35"/>
            <p:cNvSpPr>
              <a:spLocks noChangeShapeType="1"/>
            </p:cNvSpPr>
            <p:nvPr/>
          </p:nvSpPr>
          <p:spPr bwMode="auto">
            <a:xfrm>
              <a:off x="2016" y="2448"/>
              <a:ext cx="0"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0628" name="Line 36"/>
            <p:cNvSpPr>
              <a:spLocks noChangeShapeType="1"/>
            </p:cNvSpPr>
            <p:nvPr/>
          </p:nvSpPr>
          <p:spPr bwMode="auto">
            <a:xfrm>
              <a:off x="1872" y="3312"/>
              <a:ext cx="2352" cy="0"/>
            </a:xfrm>
            <a:prstGeom prst="line">
              <a:avLst/>
            </a:prstGeom>
            <a:noFill/>
            <a:ln w="76200">
              <a:solidFill>
                <a:schemeClr val="bg1"/>
              </a:solidFill>
              <a:round/>
              <a:headEnd type="triangle" w="med" len="med"/>
              <a:tailEnd type="triangle" w="med" len="med"/>
            </a:ln>
            <a:effectLst/>
          </p:spPr>
          <p:txBody>
            <a:bodyPr wrap="none" anchor="ctr"/>
            <a:lstStyle/>
            <a:p>
              <a:endParaRPr lang="en-US"/>
            </a:p>
          </p:txBody>
        </p:sp>
        <p:sp>
          <p:nvSpPr>
            <p:cNvPr id="110629" name="Rectangle 37"/>
            <p:cNvSpPr>
              <a:spLocks noChangeArrowheads="1"/>
            </p:cNvSpPr>
            <p:nvPr/>
          </p:nvSpPr>
          <p:spPr bwMode="auto">
            <a:xfrm>
              <a:off x="2592" y="3168"/>
              <a:ext cx="2039" cy="288"/>
            </a:xfrm>
            <a:prstGeom prst="rect">
              <a:avLst/>
            </a:prstGeom>
            <a:noFill/>
            <a:ln w="12700">
              <a:noFill/>
              <a:miter lim="800000"/>
              <a:headEnd type="none" w="sm" len="sm"/>
              <a:tailEnd type="none" w="sm" len="sm"/>
            </a:ln>
            <a:effectLst/>
          </p:spPr>
          <p:txBody>
            <a:bodyPr wrap="none">
              <a:spAutoFit/>
            </a:bodyPr>
            <a:lstStyle/>
            <a:p>
              <a:pPr eaLnBrk="0" hangingPunct="0"/>
              <a:r>
                <a:rPr lang="en-US" sz="2400"/>
                <a:t>8/16/32/64/128/256-bit</a:t>
              </a:r>
            </a:p>
          </p:txBody>
        </p:sp>
        <p:sp>
          <p:nvSpPr>
            <p:cNvPr id="110630" name="Rectangle 38"/>
            <p:cNvSpPr>
              <a:spLocks noChangeArrowheads="1"/>
            </p:cNvSpPr>
            <p:nvPr/>
          </p:nvSpPr>
          <p:spPr bwMode="auto">
            <a:xfrm>
              <a:off x="2832" y="2064"/>
              <a:ext cx="576" cy="240"/>
            </a:xfrm>
            <a:prstGeom prst="rect">
              <a:avLst/>
            </a:prstGeom>
            <a:solidFill>
              <a:schemeClr val="bg1"/>
            </a:solidFill>
            <a:ln w="12700">
              <a:solidFill>
                <a:schemeClr val="tx1"/>
              </a:solidFill>
              <a:miter lim="800000"/>
              <a:headEnd type="none" w="sm" len="sm"/>
              <a:tailEnd type="none" w="sm" len="sm"/>
            </a:ln>
            <a:effectLst/>
          </p:spPr>
          <p:txBody>
            <a:bodyPr wrap="none" anchor="ctr"/>
            <a:lstStyle/>
            <a:p>
              <a:pPr algn="ctr" eaLnBrk="0" hangingPunct="0"/>
              <a:r>
                <a:rPr lang="en-US" sz="2000" b="1"/>
                <a:t>ALU</a:t>
              </a:r>
            </a:p>
          </p:txBody>
        </p:sp>
        <p:sp>
          <p:nvSpPr>
            <p:cNvPr id="110631" name="Rectangle 39"/>
            <p:cNvSpPr>
              <a:spLocks noChangeArrowheads="1"/>
            </p:cNvSpPr>
            <p:nvPr/>
          </p:nvSpPr>
          <p:spPr bwMode="auto">
            <a:xfrm>
              <a:off x="2832" y="1728"/>
              <a:ext cx="522" cy="288"/>
            </a:xfrm>
            <a:prstGeom prst="rect">
              <a:avLst/>
            </a:prstGeom>
            <a:noFill/>
            <a:ln w="12700">
              <a:noFill/>
              <a:miter lim="800000"/>
              <a:headEnd type="none" w="sm" len="sm"/>
              <a:tailEnd type="none" w="sm" len="sm"/>
            </a:ln>
            <a:effectLst/>
          </p:spPr>
          <p:txBody>
            <a:bodyPr wrap="none">
              <a:spAutoFit/>
            </a:bodyPr>
            <a:lstStyle/>
            <a:p>
              <a:pPr eaLnBrk="0" hangingPunct="0"/>
              <a:r>
                <a:rPr lang="en-US" sz="2400"/>
                <a:t>CPU</a:t>
              </a:r>
            </a:p>
          </p:txBody>
        </p:sp>
      </p:gr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0596"/>
                                        </p:tgtEl>
                                        <p:attrNameLst>
                                          <p:attrName>style.visibility</p:attrName>
                                        </p:attrNameLst>
                                      </p:cBhvr>
                                      <p:to>
                                        <p:strVal val="visible"/>
                                      </p:to>
                                    </p:set>
                                    <p:anim calcmode="lin" valueType="num">
                                      <p:cBhvr additive="base">
                                        <p:cTn id="7" dur="500" fill="hold"/>
                                        <p:tgtEl>
                                          <p:spTgt spid="110596"/>
                                        </p:tgtEl>
                                        <p:attrNameLst>
                                          <p:attrName>ppt_x</p:attrName>
                                        </p:attrNameLst>
                                      </p:cBhvr>
                                      <p:tavLst>
                                        <p:tav tm="0">
                                          <p:val>
                                            <p:strVal val="0-#ppt_w/2"/>
                                          </p:val>
                                        </p:tav>
                                        <p:tav tm="100000">
                                          <p:val>
                                            <p:strVal val="#ppt_x"/>
                                          </p:val>
                                        </p:tav>
                                      </p:tavLst>
                                    </p:anim>
                                    <p:anim calcmode="lin" valueType="num">
                                      <p:cBhvr additive="base">
                                        <p:cTn id="8" dur="500" fill="hold"/>
                                        <p:tgtEl>
                                          <p:spTgt spid="11059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0597">
                                            <p:txEl>
                                              <p:pRg st="0" end="0"/>
                                            </p:txEl>
                                          </p:spTgt>
                                        </p:tgtEl>
                                        <p:attrNameLst>
                                          <p:attrName>style.visibility</p:attrName>
                                        </p:attrNameLst>
                                      </p:cBhvr>
                                      <p:to>
                                        <p:strVal val="visible"/>
                                      </p:to>
                                    </p:set>
                                    <p:anim calcmode="lin" valueType="num">
                                      <p:cBhvr additive="base">
                                        <p:cTn id="13" dur="500" fill="hold"/>
                                        <p:tgtEl>
                                          <p:spTgt spid="11059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059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0597">
                                            <p:txEl>
                                              <p:pRg st="1" end="1"/>
                                            </p:txEl>
                                          </p:spTgt>
                                        </p:tgtEl>
                                        <p:attrNameLst>
                                          <p:attrName>style.visibility</p:attrName>
                                        </p:attrNameLst>
                                      </p:cBhvr>
                                      <p:to>
                                        <p:strVal val="visible"/>
                                      </p:to>
                                    </p:set>
                                    <p:anim calcmode="lin" valueType="num">
                                      <p:cBhvr additive="base">
                                        <p:cTn id="19" dur="500" fill="hold"/>
                                        <p:tgtEl>
                                          <p:spTgt spid="110597">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059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0597">
                                            <p:txEl>
                                              <p:pRg st="2" end="2"/>
                                            </p:txEl>
                                          </p:spTgt>
                                        </p:tgtEl>
                                        <p:attrNameLst>
                                          <p:attrName>style.visibility</p:attrName>
                                        </p:attrNameLst>
                                      </p:cBhvr>
                                      <p:to>
                                        <p:strVal val="visible"/>
                                      </p:to>
                                    </p:set>
                                    <p:anim calcmode="lin" valueType="num">
                                      <p:cBhvr additive="base">
                                        <p:cTn id="25" dur="500" fill="hold"/>
                                        <p:tgtEl>
                                          <p:spTgt spid="110597">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059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utoUpdateAnimBg="0"/>
      <p:bldP spid="110597"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Line 2"/>
          <p:cNvSpPr>
            <a:spLocks noChangeShapeType="1"/>
          </p:cNvSpPr>
          <p:nvPr/>
        </p:nvSpPr>
        <p:spPr bwMode="auto">
          <a:xfrm flipV="1">
            <a:off x="914400" y="914400"/>
            <a:ext cx="76200" cy="4572000"/>
          </a:xfrm>
          <a:prstGeom prst="line">
            <a:avLst/>
          </a:prstGeom>
          <a:noFill/>
          <a:ln w="12700">
            <a:solidFill>
              <a:schemeClr val="tx1"/>
            </a:solidFill>
            <a:round/>
            <a:headEnd/>
            <a:tailEnd type="triangle" w="med" len="med"/>
          </a:ln>
          <a:effectLst/>
        </p:spPr>
        <p:txBody>
          <a:bodyPr lIns="90488" tIns="44450" rIns="90488" bIns="44450" anchor="ctr"/>
          <a:lstStyle/>
          <a:p>
            <a:endParaRPr lang="en-US"/>
          </a:p>
        </p:txBody>
      </p:sp>
      <p:sp>
        <p:nvSpPr>
          <p:cNvPr id="112643" name="Line 3"/>
          <p:cNvSpPr>
            <a:spLocks noChangeShapeType="1"/>
          </p:cNvSpPr>
          <p:nvPr/>
        </p:nvSpPr>
        <p:spPr bwMode="auto">
          <a:xfrm>
            <a:off x="914400" y="5486400"/>
            <a:ext cx="6858000" cy="0"/>
          </a:xfrm>
          <a:prstGeom prst="line">
            <a:avLst/>
          </a:prstGeom>
          <a:noFill/>
          <a:ln w="12700">
            <a:solidFill>
              <a:schemeClr val="tx1"/>
            </a:solidFill>
            <a:round/>
            <a:headEnd/>
            <a:tailEnd type="triangle" w="med" len="med"/>
          </a:ln>
          <a:effectLst/>
        </p:spPr>
        <p:txBody>
          <a:bodyPr lIns="90488" tIns="44450" rIns="90488" bIns="44450" anchor="ctr"/>
          <a:lstStyle/>
          <a:p>
            <a:endParaRPr lang="en-US"/>
          </a:p>
        </p:txBody>
      </p:sp>
      <p:sp>
        <p:nvSpPr>
          <p:cNvPr id="112644" name="Line 4"/>
          <p:cNvSpPr>
            <a:spLocks noChangeShapeType="1"/>
          </p:cNvSpPr>
          <p:nvPr/>
        </p:nvSpPr>
        <p:spPr bwMode="auto">
          <a:xfrm flipV="1">
            <a:off x="7772400" y="762000"/>
            <a:ext cx="0" cy="4724400"/>
          </a:xfrm>
          <a:prstGeom prst="line">
            <a:avLst/>
          </a:prstGeom>
          <a:noFill/>
          <a:ln w="12700">
            <a:solidFill>
              <a:schemeClr val="tx1"/>
            </a:solidFill>
            <a:round/>
            <a:headEnd/>
            <a:tailEnd type="triangle" w="med" len="med"/>
          </a:ln>
          <a:effectLst/>
        </p:spPr>
        <p:txBody>
          <a:bodyPr lIns="90488" tIns="44450" rIns="90488" bIns="44450" anchor="ctr"/>
          <a:lstStyle/>
          <a:p>
            <a:endParaRPr lang="en-US"/>
          </a:p>
        </p:txBody>
      </p:sp>
      <p:sp>
        <p:nvSpPr>
          <p:cNvPr id="112645" name="Text Box 5"/>
          <p:cNvSpPr txBox="1">
            <a:spLocks noChangeArrowheads="1"/>
          </p:cNvSpPr>
          <p:nvPr/>
        </p:nvSpPr>
        <p:spPr bwMode="auto">
          <a:xfrm>
            <a:off x="304800" y="2862263"/>
            <a:ext cx="671513" cy="454025"/>
          </a:xfrm>
          <a:prstGeom prst="rect">
            <a:avLst/>
          </a:prstGeom>
          <a:noFill/>
          <a:ln w="12700">
            <a:noFill/>
            <a:miter lim="800000"/>
            <a:headEnd/>
            <a:tailEnd/>
          </a:ln>
          <a:effectLst/>
        </p:spPr>
        <p:txBody>
          <a:bodyPr wrap="none" lIns="90488" tIns="44450" rIns="90488" bIns="44450">
            <a:spAutoFit/>
          </a:bodyPr>
          <a:lstStyle/>
          <a:p>
            <a:r>
              <a:rPr lang="en-US" sz="2400">
                <a:latin typeface="Times New Roman" pitchFamily="18" charset="0"/>
              </a:rPr>
              <a:t>cost</a:t>
            </a:r>
          </a:p>
        </p:txBody>
      </p:sp>
      <p:sp>
        <p:nvSpPr>
          <p:cNvPr id="112646" name="Text Box 6"/>
          <p:cNvSpPr txBox="1">
            <a:spLocks noChangeArrowheads="1"/>
          </p:cNvSpPr>
          <p:nvPr/>
        </p:nvSpPr>
        <p:spPr bwMode="auto">
          <a:xfrm>
            <a:off x="3338513" y="5605463"/>
            <a:ext cx="781050" cy="454025"/>
          </a:xfrm>
          <a:prstGeom prst="rect">
            <a:avLst/>
          </a:prstGeom>
          <a:noFill/>
          <a:ln w="12700">
            <a:noFill/>
            <a:miter lim="800000"/>
            <a:headEnd/>
            <a:tailEnd/>
          </a:ln>
          <a:effectLst/>
        </p:spPr>
        <p:txBody>
          <a:bodyPr wrap="none" lIns="90488" tIns="44450" rIns="90488" bIns="44450">
            <a:spAutoFit/>
          </a:bodyPr>
          <a:lstStyle/>
          <a:p>
            <a:r>
              <a:rPr lang="en-US" sz="2400">
                <a:latin typeface="Times New Roman" pitchFamily="18" charset="0"/>
              </a:rPr>
              <a:t>Size </a:t>
            </a:r>
          </a:p>
        </p:txBody>
      </p:sp>
      <p:sp>
        <p:nvSpPr>
          <p:cNvPr id="112647" name="Text Box 7"/>
          <p:cNvSpPr txBox="1">
            <a:spLocks noChangeArrowheads="1"/>
          </p:cNvSpPr>
          <p:nvPr/>
        </p:nvSpPr>
        <p:spPr bwMode="auto">
          <a:xfrm>
            <a:off x="7910513" y="3014663"/>
            <a:ext cx="1001712" cy="454025"/>
          </a:xfrm>
          <a:prstGeom prst="rect">
            <a:avLst/>
          </a:prstGeom>
          <a:noFill/>
          <a:ln w="12700">
            <a:noFill/>
            <a:miter lim="800000"/>
            <a:headEnd/>
            <a:tailEnd/>
          </a:ln>
          <a:effectLst/>
        </p:spPr>
        <p:txBody>
          <a:bodyPr wrap="none" lIns="90488" tIns="44450" rIns="90488" bIns="44450">
            <a:spAutoFit/>
          </a:bodyPr>
          <a:lstStyle/>
          <a:p>
            <a:r>
              <a:rPr lang="en-US" sz="2400">
                <a:latin typeface="Times New Roman" pitchFamily="18" charset="0"/>
              </a:rPr>
              <a:t>Speed </a:t>
            </a:r>
          </a:p>
        </p:txBody>
      </p:sp>
      <p:sp>
        <p:nvSpPr>
          <p:cNvPr id="112648" name="Text Box 8"/>
          <p:cNvSpPr txBox="1">
            <a:spLocks noChangeArrowheads="1"/>
          </p:cNvSpPr>
          <p:nvPr/>
        </p:nvSpPr>
        <p:spPr bwMode="auto">
          <a:xfrm>
            <a:off x="1128713" y="1262063"/>
            <a:ext cx="1271587" cy="454025"/>
          </a:xfrm>
          <a:prstGeom prst="rect">
            <a:avLst/>
          </a:prstGeom>
          <a:noFill/>
          <a:ln w="12700">
            <a:noFill/>
            <a:miter lim="800000"/>
            <a:headEnd/>
            <a:tailEnd/>
          </a:ln>
          <a:effectLst/>
        </p:spPr>
        <p:txBody>
          <a:bodyPr wrap="none" lIns="90488" tIns="44450" rIns="90488" bIns="44450">
            <a:spAutoFit/>
          </a:bodyPr>
          <a:lstStyle/>
          <a:p>
            <a:r>
              <a:rPr lang="en-US" sz="2400">
                <a:latin typeface="Times New Roman" pitchFamily="18" charset="0"/>
              </a:rPr>
              <a:t>Register </a:t>
            </a:r>
          </a:p>
        </p:txBody>
      </p:sp>
      <p:sp>
        <p:nvSpPr>
          <p:cNvPr id="112649" name="Text Box 9"/>
          <p:cNvSpPr txBox="1">
            <a:spLocks noChangeArrowheads="1"/>
          </p:cNvSpPr>
          <p:nvPr/>
        </p:nvSpPr>
        <p:spPr bwMode="auto">
          <a:xfrm>
            <a:off x="1814513" y="1719263"/>
            <a:ext cx="1017587" cy="454025"/>
          </a:xfrm>
          <a:prstGeom prst="rect">
            <a:avLst/>
          </a:prstGeom>
          <a:noFill/>
          <a:ln w="12700">
            <a:noFill/>
            <a:miter lim="800000"/>
            <a:headEnd/>
            <a:tailEnd/>
          </a:ln>
          <a:effectLst/>
        </p:spPr>
        <p:txBody>
          <a:bodyPr wrap="none" lIns="90488" tIns="44450" rIns="90488" bIns="44450">
            <a:spAutoFit/>
          </a:bodyPr>
          <a:lstStyle/>
          <a:p>
            <a:r>
              <a:rPr lang="en-US" sz="2400">
                <a:latin typeface="Times New Roman" pitchFamily="18" charset="0"/>
              </a:rPr>
              <a:t>Cache </a:t>
            </a:r>
          </a:p>
        </p:txBody>
      </p:sp>
      <p:sp>
        <p:nvSpPr>
          <p:cNvPr id="112650" name="Text Box 10"/>
          <p:cNvSpPr txBox="1">
            <a:spLocks noChangeArrowheads="1"/>
          </p:cNvSpPr>
          <p:nvPr/>
        </p:nvSpPr>
        <p:spPr bwMode="auto">
          <a:xfrm>
            <a:off x="2576513" y="2176463"/>
            <a:ext cx="876300" cy="454025"/>
          </a:xfrm>
          <a:prstGeom prst="rect">
            <a:avLst/>
          </a:prstGeom>
          <a:noFill/>
          <a:ln w="12700">
            <a:noFill/>
            <a:miter lim="800000"/>
            <a:headEnd/>
            <a:tailEnd/>
          </a:ln>
          <a:effectLst/>
        </p:spPr>
        <p:txBody>
          <a:bodyPr wrap="none" lIns="90488" tIns="44450" rIns="90488" bIns="44450">
            <a:spAutoFit/>
          </a:bodyPr>
          <a:lstStyle/>
          <a:p>
            <a:r>
              <a:rPr lang="en-US" sz="2400">
                <a:latin typeface="Times New Roman" pitchFamily="18" charset="0"/>
              </a:rPr>
              <a:t>RAM</a:t>
            </a:r>
          </a:p>
        </p:txBody>
      </p:sp>
      <p:sp>
        <p:nvSpPr>
          <p:cNvPr id="112651" name="Text Box 11"/>
          <p:cNvSpPr txBox="1">
            <a:spLocks noChangeArrowheads="1"/>
          </p:cNvSpPr>
          <p:nvPr/>
        </p:nvSpPr>
        <p:spPr bwMode="auto">
          <a:xfrm>
            <a:off x="2971800" y="2667000"/>
            <a:ext cx="180975" cy="454025"/>
          </a:xfrm>
          <a:prstGeom prst="rect">
            <a:avLst/>
          </a:prstGeom>
          <a:noFill/>
          <a:ln w="12700">
            <a:noFill/>
            <a:miter lim="800000"/>
            <a:headEnd/>
            <a:tailEnd/>
          </a:ln>
          <a:effectLst/>
        </p:spPr>
        <p:txBody>
          <a:bodyPr wrap="none" lIns="90488" tIns="44450" rIns="90488" bIns="44450">
            <a:spAutoFit/>
          </a:bodyPr>
          <a:lstStyle/>
          <a:p>
            <a:endParaRPr lang="en-US" sz="2400">
              <a:latin typeface="Times New Roman" pitchFamily="18" charset="0"/>
            </a:endParaRPr>
          </a:p>
        </p:txBody>
      </p:sp>
      <p:sp>
        <p:nvSpPr>
          <p:cNvPr id="112652" name="Text Box 12"/>
          <p:cNvSpPr txBox="1">
            <a:spLocks noChangeArrowheads="1"/>
          </p:cNvSpPr>
          <p:nvPr/>
        </p:nvSpPr>
        <p:spPr bwMode="auto">
          <a:xfrm>
            <a:off x="3086100" y="2822575"/>
            <a:ext cx="876300" cy="454025"/>
          </a:xfrm>
          <a:prstGeom prst="rect">
            <a:avLst/>
          </a:prstGeom>
          <a:noFill/>
          <a:ln w="12700">
            <a:noFill/>
            <a:miter lim="800000"/>
            <a:headEnd/>
            <a:tailEnd/>
          </a:ln>
          <a:effectLst/>
        </p:spPr>
        <p:txBody>
          <a:bodyPr wrap="none" lIns="90488" tIns="44450" rIns="90488" bIns="44450">
            <a:spAutoFit/>
          </a:bodyPr>
          <a:lstStyle/>
          <a:p>
            <a:r>
              <a:rPr lang="en-US" sz="2400">
                <a:latin typeface="Times New Roman" pitchFamily="18" charset="0"/>
              </a:rPr>
              <a:t>ROM</a:t>
            </a:r>
          </a:p>
        </p:txBody>
      </p:sp>
      <p:sp>
        <p:nvSpPr>
          <p:cNvPr id="112653" name="Text Box 13"/>
          <p:cNvSpPr txBox="1">
            <a:spLocks noChangeArrowheads="1"/>
          </p:cNvSpPr>
          <p:nvPr/>
        </p:nvSpPr>
        <p:spPr bwMode="auto">
          <a:xfrm>
            <a:off x="4024313" y="3319463"/>
            <a:ext cx="1036637" cy="454025"/>
          </a:xfrm>
          <a:prstGeom prst="rect">
            <a:avLst/>
          </a:prstGeom>
          <a:noFill/>
          <a:ln w="12700">
            <a:noFill/>
            <a:miter lim="800000"/>
            <a:headEnd/>
            <a:tailEnd/>
          </a:ln>
          <a:effectLst/>
        </p:spPr>
        <p:txBody>
          <a:bodyPr wrap="none" lIns="90488" tIns="44450" rIns="90488" bIns="44450">
            <a:spAutoFit/>
          </a:bodyPr>
          <a:lstStyle/>
          <a:p>
            <a:r>
              <a:rPr lang="en-US" sz="2400">
                <a:latin typeface="Times New Roman" pitchFamily="18" charset="0"/>
              </a:rPr>
              <a:t>M disk</a:t>
            </a:r>
          </a:p>
        </p:txBody>
      </p:sp>
      <p:sp>
        <p:nvSpPr>
          <p:cNvPr id="112654" name="Text Box 14"/>
          <p:cNvSpPr txBox="1">
            <a:spLocks noChangeArrowheads="1"/>
          </p:cNvSpPr>
          <p:nvPr/>
        </p:nvSpPr>
        <p:spPr bwMode="auto">
          <a:xfrm>
            <a:off x="4862513" y="3929063"/>
            <a:ext cx="1306512" cy="454025"/>
          </a:xfrm>
          <a:prstGeom prst="rect">
            <a:avLst/>
          </a:prstGeom>
          <a:noFill/>
          <a:ln w="12700">
            <a:noFill/>
            <a:miter lim="800000"/>
            <a:headEnd/>
            <a:tailEnd/>
          </a:ln>
          <a:effectLst/>
        </p:spPr>
        <p:txBody>
          <a:bodyPr wrap="none" lIns="90488" tIns="44450" rIns="90488" bIns="44450">
            <a:spAutoFit/>
          </a:bodyPr>
          <a:lstStyle/>
          <a:p>
            <a:r>
              <a:rPr lang="en-US" sz="2400">
                <a:latin typeface="Times New Roman" pitchFamily="18" charset="0"/>
              </a:rPr>
              <a:t>Opti disk</a:t>
            </a:r>
          </a:p>
        </p:txBody>
      </p:sp>
      <p:sp>
        <p:nvSpPr>
          <p:cNvPr id="112655" name="Text Box 15"/>
          <p:cNvSpPr txBox="1">
            <a:spLocks noChangeArrowheads="1"/>
          </p:cNvSpPr>
          <p:nvPr/>
        </p:nvSpPr>
        <p:spPr bwMode="auto">
          <a:xfrm>
            <a:off x="6310313" y="4614863"/>
            <a:ext cx="1035050" cy="454025"/>
          </a:xfrm>
          <a:prstGeom prst="rect">
            <a:avLst/>
          </a:prstGeom>
          <a:noFill/>
          <a:ln w="12700">
            <a:noFill/>
            <a:miter lim="800000"/>
            <a:headEnd/>
            <a:tailEnd/>
          </a:ln>
          <a:effectLst/>
        </p:spPr>
        <p:txBody>
          <a:bodyPr wrap="none" lIns="90488" tIns="44450" rIns="90488" bIns="44450">
            <a:spAutoFit/>
          </a:bodyPr>
          <a:lstStyle/>
          <a:p>
            <a:r>
              <a:rPr lang="en-US" sz="2400">
                <a:latin typeface="Times New Roman" pitchFamily="18" charset="0"/>
              </a:rPr>
              <a:t>M tape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output and storage</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Input Technologies</a:t>
            </a:r>
          </a:p>
        </p:txBody>
      </p:sp>
      <p:sp>
        <p:nvSpPr>
          <p:cNvPr id="30723" name="Rectangle 3"/>
          <p:cNvSpPr>
            <a:spLocks noGrp="1" noChangeArrowheads="1"/>
          </p:cNvSpPr>
          <p:nvPr>
            <p:ph type="body" idx="1"/>
          </p:nvPr>
        </p:nvSpPr>
        <p:spPr/>
        <p:txBody>
          <a:bodyPr/>
          <a:lstStyle/>
          <a:p>
            <a:pPr marL="228600" indent="-228600"/>
            <a:r>
              <a:rPr lang="en-US"/>
              <a:t>Enter data and commands directly into a computer</a:t>
            </a:r>
          </a:p>
          <a:p>
            <a:pPr marL="571500" lvl="1" indent="-228600"/>
            <a:r>
              <a:rPr lang="en-US"/>
              <a:t>Keyboard</a:t>
            </a:r>
          </a:p>
          <a:p>
            <a:pPr marL="571500" lvl="1" indent="-228600"/>
            <a:r>
              <a:rPr lang="en-US"/>
              <a:t>Electronic mouse</a:t>
            </a:r>
          </a:p>
          <a:p>
            <a:pPr marL="571500" lvl="1" indent="-228600"/>
            <a:r>
              <a:rPr lang="en-US"/>
              <a:t>Trackball</a:t>
            </a:r>
          </a:p>
          <a:p>
            <a:pPr marL="571500" lvl="1" indent="-228600"/>
            <a:r>
              <a:rPr lang="en-US"/>
              <a:t>Pointing stick</a:t>
            </a:r>
          </a:p>
          <a:p>
            <a:pPr marL="571500" lvl="1" indent="-228600"/>
            <a:r>
              <a:rPr lang="en-US"/>
              <a:t>Touch pad</a:t>
            </a:r>
          </a:p>
          <a:p>
            <a:pPr marL="571500" lvl="1" indent="-228600"/>
            <a:r>
              <a:rPr lang="en-US"/>
              <a:t>Touch screen</a:t>
            </a:r>
          </a:p>
          <a:p>
            <a:pPr marL="571500" lvl="1" indent="-228600"/>
            <a:endParaRPr lang="en-US"/>
          </a:p>
        </p:txBody>
      </p:sp>
    </p:spTree>
  </p:cSld>
  <p:clrMapOvr>
    <a:masterClrMapping/>
  </p:clrMapOvr>
  <p:transition>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ChangeArrowheads="1"/>
          </p:cNvSpPr>
          <p:nvPr/>
        </p:nvSpPr>
        <p:spPr bwMode="auto">
          <a:xfrm>
            <a:off x="685800" y="6248400"/>
            <a:ext cx="1905000" cy="457200"/>
          </a:xfrm>
          <a:prstGeom prst="rect">
            <a:avLst/>
          </a:prstGeom>
          <a:noFill/>
          <a:ln w="12700">
            <a:noFill/>
            <a:miter lim="800000"/>
            <a:headEnd/>
            <a:tailEnd/>
          </a:ln>
          <a:effectLst/>
        </p:spPr>
        <p:txBody>
          <a:bodyPr wrap="none" anchor="ctr"/>
          <a:lstStyle/>
          <a:p>
            <a:endParaRPr lang="en-US"/>
          </a:p>
        </p:txBody>
      </p:sp>
      <p:sp>
        <p:nvSpPr>
          <p:cNvPr id="115715" name="Rectangle 3"/>
          <p:cNvSpPr>
            <a:spLocks noChangeArrowheads="1"/>
          </p:cNvSpPr>
          <p:nvPr/>
        </p:nvSpPr>
        <p:spPr bwMode="auto">
          <a:xfrm>
            <a:off x="3124200" y="6248400"/>
            <a:ext cx="2895600" cy="457200"/>
          </a:xfrm>
          <a:prstGeom prst="rect">
            <a:avLst/>
          </a:prstGeom>
          <a:noFill/>
          <a:ln w="12700">
            <a:noFill/>
            <a:miter lim="800000"/>
            <a:headEnd/>
            <a:tailEnd/>
          </a:ln>
          <a:effectLst/>
        </p:spPr>
        <p:txBody>
          <a:bodyPr wrap="none" anchor="ctr"/>
          <a:lstStyle/>
          <a:p>
            <a:endParaRPr lang="en-US"/>
          </a:p>
        </p:txBody>
      </p:sp>
      <p:sp>
        <p:nvSpPr>
          <p:cNvPr id="115716" name="Rectangle 4"/>
          <p:cNvSpPr>
            <a:spLocks noGrp="1" noChangeArrowheads="1"/>
          </p:cNvSpPr>
          <p:nvPr>
            <p:ph type="title"/>
          </p:nvPr>
        </p:nvSpPr>
        <p:spPr/>
        <p:txBody>
          <a:bodyPr/>
          <a:lstStyle/>
          <a:p>
            <a:r>
              <a:rPr lang="en-US"/>
              <a:t>Source Data Input Devices</a:t>
            </a:r>
          </a:p>
        </p:txBody>
      </p:sp>
      <p:sp>
        <p:nvSpPr>
          <p:cNvPr id="115717" name="Rectangle 5"/>
          <p:cNvSpPr>
            <a:spLocks noGrp="1" noChangeArrowheads="1"/>
          </p:cNvSpPr>
          <p:nvPr>
            <p:ph type="body" idx="1"/>
          </p:nvPr>
        </p:nvSpPr>
        <p:spPr>
          <a:xfrm>
            <a:off x="381000" y="1524000"/>
            <a:ext cx="8534400" cy="4876800"/>
          </a:xfrm>
        </p:spPr>
        <p:txBody>
          <a:bodyPr/>
          <a:lstStyle/>
          <a:p>
            <a:pPr>
              <a:lnSpc>
                <a:spcPct val="90000"/>
              </a:lnSpc>
            </a:pPr>
            <a:r>
              <a:rPr lang="en-US" sz="2800"/>
              <a:t>Copy data directly from the source</a:t>
            </a:r>
          </a:p>
          <a:p>
            <a:pPr lvl="1">
              <a:lnSpc>
                <a:spcPct val="90000"/>
              </a:lnSpc>
            </a:pPr>
            <a:r>
              <a:rPr lang="en-US" sz="2400"/>
              <a:t>Optical mark recognition: detect the positions of marks </a:t>
            </a:r>
          </a:p>
          <a:p>
            <a:pPr lvl="1">
              <a:lnSpc>
                <a:spcPct val="90000"/>
              </a:lnSpc>
            </a:pPr>
            <a:r>
              <a:rPr lang="en-US" sz="2400"/>
              <a:t>Optical bar recognition: data encoded in the serious of thick and thin black bars in bar codes.</a:t>
            </a:r>
          </a:p>
          <a:p>
            <a:pPr lvl="1">
              <a:lnSpc>
                <a:spcPct val="90000"/>
              </a:lnSpc>
            </a:pPr>
            <a:r>
              <a:rPr lang="en-US" sz="2400"/>
              <a:t>Optical character recognition: hardware(scanner), software(OCR)</a:t>
            </a:r>
          </a:p>
          <a:p>
            <a:pPr lvl="1">
              <a:lnSpc>
                <a:spcPct val="90000"/>
              </a:lnSpc>
            </a:pPr>
            <a:r>
              <a:rPr lang="en-US" sz="2400"/>
              <a:t>Magnetic-ink Character Recognition: banking checks</a:t>
            </a:r>
          </a:p>
          <a:p>
            <a:pPr lvl="1">
              <a:lnSpc>
                <a:spcPct val="90000"/>
              </a:lnSpc>
            </a:pPr>
            <a:r>
              <a:rPr lang="en-US" sz="2400"/>
              <a:t>Credit card reader:</a:t>
            </a:r>
          </a:p>
          <a:p>
            <a:pPr lvl="1">
              <a:lnSpc>
                <a:spcPct val="90000"/>
              </a:lnSpc>
            </a:pPr>
            <a:r>
              <a:rPr lang="en-US" sz="2400"/>
              <a:t>Speech recognition</a:t>
            </a:r>
          </a:p>
        </p:txBody>
      </p:sp>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ChangeArrowheads="1"/>
          </p:cNvSpPr>
          <p:nvPr/>
        </p:nvSpPr>
        <p:spPr bwMode="auto">
          <a:xfrm>
            <a:off x="685800" y="6248400"/>
            <a:ext cx="1905000" cy="457200"/>
          </a:xfrm>
          <a:prstGeom prst="rect">
            <a:avLst/>
          </a:prstGeom>
          <a:noFill/>
          <a:ln w="12700">
            <a:noFill/>
            <a:miter lim="800000"/>
            <a:headEnd/>
            <a:tailEnd/>
          </a:ln>
          <a:effectLst/>
        </p:spPr>
        <p:txBody>
          <a:bodyPr wrap="none" anchor="ctr"/>
          <a:lstStyle/>
          <a:p>
            <a:endParaRPr lang="en-US"/>
          </a:p>
        </p:txBody>
      </p:sp>
      <p:sp>
        <p:nvSpPr>
          <p:cNvPr id="117763" name="Rectangle 3"/>
          <p:cNvSpPr>
            <a:spLocks noChangeArrowheads="1"/>
          </p:cNvSpPr>
          <p:nvPr/>
        </p:nvSpPr>
        <p:spPr bwMode="auto">
          <a:xfrm>
            <a:off x="3124200" y="6248400"/>
            <a:ext cx="2895600" cy="457200"/>
          </a:xfrm>
          <a:prstGeom prst="rect">
            <a:avLst/>
          </a:prstGeom>
          <a:noFill/>
          <a:ln w="12700">
            <a:noFill/>
            <a:miter lim="800000"/>
            <a:headEnd/>
            <a:tailEnd/>
          </a:ln>
          <a:effectLst/>
        </p:spPr>
        <p:txBody>
          <a:bodyPr wrap="none" anchor="ctr"/>
          <a:lstStyle/>
          <a:p>
            <a:endParaRPr lang="en-US"/>
          </a:p>
        </p:txBody>
      </p:sp>
      <p:sp>
        <p:nvSpPr>
          <p:cNvPr id="117764" name="Rectangle 4"/>
          <p:cNvSpPr>
            <a:spLocks noGrp="1" noChangeArrowheads="1"/>
          </p:cNvSpPr>
          <p:nvPr>
            <p:ph type="title"/>
          </p:nvPr>
        </p:nvSpPr>
        <p:spPr/>
        <p:txBody>
          <a:bodyPr/>
          <a:lstStyle/>
          <a:p>
            <a:r>
              <a:rPr lang="en-US"/>
              <a:t>Output Technologies</a:t>
            </a:r>
          </a:p>
        </p:txBody>
      </p:sp>
      <p:grpSp>
        <p:nvGrpSpPr>
          <p:cNvPr id="2" name="Group 5"/>
          <p:cNvGrpSpPr>
            <a:grpSpLocks/>
          </p:cNvGrpSpPr>
          <p:nvPr/>
        </p:nvGrpSpPr>
        <p:grpSpPr bwMode="auto">
          <a:xfrm>
            <a:off x="1371600" y="1447800"/>
            <a:ext cx="7239000" cy="4803775"/>
            <a:chOff x="1632" y="1200"/>
            <a:chExt cx="3792" cy="2741"/>
          </a:xfrm>
        </p:grpSpPr>
        <p:pic>
          <p:nvPicPr>
            <p:cNvPr id="117766" name="Picture 6" descr="Fig04-10"/>
            <p:cNvPicPr>
              <a:picLocks noChangeAspect="1" noChangeArrowheads="1"/>
            </p:cNvPicPr>
            <p:nvPr/>
          </p:nvPicPr>
          <p:blipFill>
            <a:blip r:embed="rId3"/>
            <a:srcRect t="4546" r="8139" b="23643"/>
            <a:stretch>
              <a:fillRect/>
            </a:stretch>
          </p:blipFill>
          <p:spPr bwMode="auto">
            <a:xfrm>
              <a:off x="1632" y="1200"/>
              <a:ext cx="3792" cy="2275"/>
            </a:xfrm>
            <a:prstGeom prst="rect">
              <a:avLst/>
            </a:prstGeom>
            <a:noFill/>
          </p:spPr>
        </p:pic>
        <p:sp>
          <p:nvSpPr>
            <p:cNvPr id="117767" name="Text Box 7"/>
            <p:cNvSpPr txBox="1">
              <a:spLocks noChangeArrowheads="1"/>
            </p:cNvSpPr>
            <p:nvPr/>
          </p:nvSpPr>
          <p:spPr bwMode="white">
            <a:xfrm>
              <a:off x="1632" y="3342"/>
              <a:ext cx="3792" cy="599"/>
            </a:xfrm>
            <a:prstGeom prst="rect">
              <a:avLst/>
            </a:prstGeom>
            <a:noFill/>
            <a:ln w="12700">
              <a:noFill/>
              <a:miter lim="800000"/>
              <a:headEnd/>
              <a:tailEnd/>
            </a:ln>
            <a:effectLst/>
          </p:spPr>
          <p:txBody>
            <a:bodyPr lIns="90488" tIns="44450" rIns="90488" bIns="44450" anchor="ctr">
              <a:spAutoFit/>
            </a:bodyPr>
            <a:lstStyle/>
            <a:p>
              <a:pPr eaLnBrk="0" hangingPunct="0">
                <a:spcBef>
                  <a:spcPct val="50000"/>
                </a:spcBef>
              </a:pPr>
              <a:endParaRPr lang="en-US" b="1">
                <a:solidFill>
                  <a:schemeClr val="tx2"/>
                </a:solidFill>
                <a:latin typeface="Times New Roman" pitchFamily="18" charset="0"/>
              </a:endParaRPr>
            </a:p>
            <a:p>
              <a:pPr eaLnBrk="0" hangingPunct="0">
                <a:spcBef>
                  <a:spcPct val="50000"/>
                </a:spcBef>
              </a:pPr>
              <a:r>
                <a:rPr lang="en-US" b="1">
                  <a:latin typeface="Times New Roman" pitchFamily="18" charset="0"/>
                </a:rPr>
                <a:t>In an RGB monitor, the electron gun creates many different colors and hues from three primary colors: red, green, and blue.</a:t>
              </a:r>
            </a:p>
          </p:txBody>
        </p:sp>
      </p:grpSp>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685800" y="0"/>
            <a:ext cx="7772400" cy="1143000"/>
          </a:xfrm>
        </p:spPr>
        <p:txBody>
          <a:bodyPr/>
          <a:lstStyle/>
          <a:p>
            <a:r>
              <a:rPr lang="en-US"/>
              <a:t>Monitor</a:t>
            </a:r>
          </a:p>
        </p:txBody>
      </p:sp>
      <p:sp>
        <p:nvSpPr>
          <p:cNvPr id="119811" name="Rectangle 3"/>
          <p:cNvSpPr>
            <a:spLocks noGrp="1" noChangeArrowheads="1"/>
          </p:cNvSpPr>
          <p:nvPr>
            <p:ph type="body" idx="1"/>
          </p:nvPr>
        </p:nvSpPr>
        <p:spPr>
          <a:xfrm>
            <a:off x="228600" y="990600"/>
            <a:ext cx="8686800" cy="5867400"/>
          </a:xfrm>
        </p:spPr>
        <p:txBody>
          <a:bodyPr/>
          <a:lstStyle/>
          <a:p>
            <a:pPr>
              <a:lnSpc>
                <a:spcPct val="80000"/>
              </a:lnSpc>
            </a:pPr>
            <a:r>
              <a:rPr lang="en-US" sz="2400"/>
              <a:t>Resolution: number of pixels that fit the width and height of a complete screen image.  The higher, the better.</a:t>
            </a:r>
          </a:p>
          <a:p>
            <a:pPr>
              <a:lnSpc>
                <a:spcPct val="80000"/>
              </a:lnSpc>
            </a:pPr>
            <a:r>
              <a:rPr lang="en-US" sz="2400"/>
              <a:t>Refresh rate: the frequency at which the gun sweeps the screen. The higher the better. 72Hz</a:t>
            </a:r>
          </a:p>
          <a:p>
            <a:pPr lvl="1">
              <a:lnSpc>
                <a:spcPct val="80000"/>
              </a:lnSpc>
            </a:pPr>
            <a:r>
              <a:rPr lang="en-US" sz="2000"/>
              <a:t>Depends on resolution. The rate decreases as resolution increases.</a:t>
            </a:r>
          </a:p>
          <a:p>
            <a:pPr lvl="1">
              <a:lnSpc>
                <a:spcPct val="80000"/>
              </a:lnSpc>
            </a:pPr>
            <a:r>
              <a:rPr lang="en-US" sz="2000"/>
              <a:t>The higher the rate, the less flickering on the screen and strain on eyes.</a:t>
            </a:r>
          </a:p>
          <a:p>
            <a:pPr>
              <a:lnSpc>
                <a:spcPct val="80000"/>
              </a:lnSpc>
            </a:pPr>
            <a:r>
              <a:rPr lang="en-US" sz="2400"/>
              <a:t>Dot pitch: </a:t>
            </a:r>
            <a:r>
              <a:rPr lang="en-US" sz="2400">
                <a:cs typeface="Arial" charset="0"/>
              </a:rPr>
              <a:t>the distance between the centers of any two triads, or what we think of as dot center to dot center.  </a:t>
            </a:r>
          </a:p>
          <a:p>
            <a:pPr>
              <a:lnSpc>
                <a:spcPct val="80000"/>
              </a:lnSpc>
            </a:pPr>
            <a:endParaRPr lang="en-US" sz="2400"/>
          </a:p>
          <a:p>
            <a:pPr>
              <a:lnSpc>
                <a:spcPct val="80000"/>
              </a:lnSpc>
            </a:pPr>
            <a:r>
              <a:rPr lang="en-US" sz="2400"/>
              <a:t>Cathode-Ray Tube(CRT)</a:t>
            </a:r>
          </a:p>
          <a:p>
            <a:pPr lvl="1">
              <a:lnSpc>
                <a:spcPct val="80000"/>
              </a:lnSpc>
            </a:pPr>
            <a:r>
              <a:rPr lang="en-US" sz="2000"/>
              <a:t>A layer of pixels on the inner side of the screen</a:t>
            </a:r>
          </a:p>
          <a:p>
            <a:pPr lvl="1">
              <a:lnSpc>
                <a:spcPct val="80000"/>
              </a:lnSpc>
            </a:pPr>
            <a:r>
              <a:rPr lang="en-US" sz="2000"/>
              <a:t>Electron gun: sending our electrons</a:t>
            </a:r>
          </a:p>
          <a:p>
            <a:pPr lvl="1">
              <a:lnSpc>
                <a:spcPct val="80000"/>
              </a:lnSpc>
            </a:pPr>
            <a:r>
              <a:rPr lang="en-US" sz="2000"/>
              <a:t>Electrons hit the pixels (three different layers, colors), which emit light, display different colors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t>Monitor</a:t>
            </a:r>
          </a:p>
        </p:txBody>
      </p:sp>
      <p:sp>
        <p:nvSpPr>
          <p:cNvPr id="120835" name="Rectangle 3"/>
          <p:cNvSpPr>
            <a:spLocks noGrp="1" noChangeArrowheads="1"/>
          </p:cNvSpPr>
          <p:nvPr>
            <p:ph type="body" idx="1"/>
          </p:nvPr>
        </p:nvSpPr>
        <p:spPr>
          <a:xfrm>
            <a:off x="228600" y="1371600"/>
            <a:ext cx="8686800" cy="5029200"/>
          </a:xfrm>
        </p:spPr>
        <p:txBody>
          <a:bodyPr/>
          <a:lstStyle/>
          <a:p>
            <a:pPr>
              <a:lnSpc>
                <a:spcPct val="90000"/>
              </a:lnSpc>
            </a:pPr>
            <a:r>
              <a:rPr lang="en-US"/>
              <a:t>Monochrome monitors</a:t>
            </a:r>
          </a:p>
          <a:p>
            <a:pPr lvl="1">
              <a:lnSpc>
                <a:spcPct val="90000"/>
              </a:lnSpc>
            </a:pPr>
            <a:r>
              <a:rPr lang="en-US"/>
              <a:t>Often seen in POS.</a:t>
            </a:r>
          </a:p>
          <a:p>
            <a:pPr>
              <a:lnSpc>
                <a:spcPct val="90000"/>
              </a:lnSpc>
            </a:pPr>
            <a:r>
              <a:rPr lang="en-US"/>
              <a:t>Flat-panel monitors:</a:t>
            </a:r>
          </a:p>
          <a:p>
            <a:pPr lvl="1">
              <a:lnSpc>
                <a:spcPct val="90000"/>
              </a:lnSpc>
            </a:pPr>
            <a:r>
              <a:rPr lang="en-US"/>
              <a:t>Liquid crystal display(LCD)</a:t>
            </a:r>
          </a:p>
          <a:p>
            <a:pPr lvl="2">
              <a:lnSpc>
                <a:spcPct val="90000"/>
              </a:lnSpc>
            </a:pPr>
            <a:r>
              <a:rPr lang="en-US"/>
              <a:t>Liquid crystal on the screen</a:t>
            </a:r>
          </a:p>
          <a:p>
            <a:pPr lvl="2">
              <a:lnSpc>
                <a:spcPct val="90000"/>
              </a:lnSpc>
            </a:pPr>
            <a:r>
              <a:rPr lang="en-US"/>
              <a:t>Voltage to screen disrupts the crystal’s regular structure, causing it to block light.</a:t>
            </a:r>
          </a:p>
          <a:p>
            <a:pPr lvl="2">
              <a:lnSpc>
                <a:spcPct val="90000"/>
              </a:lnSpc>
            </a:pPr>
            <a:endParaRPr lang="en-US"/>
          </a:p>
          <a:p>
            <a:pPr lvl="2">
              <a:lnSpc>
                <a:spcPct val="90000"/>
              </a:lnSpc>
            </a:pPr>
            <a:r>
              <a:rPr lang="en-US"/>
              <a:t>View Angle </a:t>
            </a:r>
          </a:p>
          <a:p>
            <a:pPr lvl="2">
              <a:lnSpc>
                <a:spcPct val="90000"/>
              </a:lnSpc>
            </a:pPr>
            <a:endParaRPr lang="en-US"/>
          </a:p>
          <a:p>
            <a:pPr>
              <a:lnSpc>
                <a:spcPct val="90000"/>
              </a:lnSpc>
            </a:pPr>
            <a:r>
              <a:rPr lang="en-US"/>
              <a:t>Read that from Bestbuy.com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t>Printers 	</a:t>
            </a:r>
          </a:p>
        </p:txBody>
      </p:sp>
      <p:sp>
        <p:nvSpPr>
          <p:cNvPr id="121859" name="Rectangle 3"/>
          <p:cNvSpPr>
            <a:spLocks noGrp="1" noChangeArrowheads="1"/>
          </p:cNvSpPr>
          <p:nvPr>
            <p:ph type="body" idx="1"/>
          </p:nvPr>
        </p:nvSpPr>
        <p:spPr/>
        <p:txBody>
          <a:bodyPr/>
          <a:lstStyle/>
          <a:p>
            <a:r>
              <a:rPr lang="en-US"/>
              <a:t>Non-impact</a:t>
            </a:r>
          </a:p>
          <a:p>
            <a:pPr lvl="1"/>
            <a:r>
              <a:rPr lang="en-US"/>
              <a:t>Laser, ink-jet, electrostatic, electrothermal</a:t>
            </a:r>
          </a:p>
          <a:p>
            <a:pPr lvl="1"/>
            <a:r>
              <a:rPr lang="en-US"/>
              <a:t>PPM: pages per minute</a:t>
            </a:r>
          </a:p>
          <a:p>
            <a:pPr lvl="1"/>
            <a:r>
              <a:rPr lang="en-US"/>
              <a:t>DPI: dots per inch</a:t>
            </a:r>
          </a:p>
          <a:p>
            <a:r>
              <a:rPr lang="en-US"/>
              <a:t>Impact: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z="4000"/>
              <a:t>Components</a:t>
            </a:r>
          </a:p>
        </p:txBody>
      </p:sp>
      <p:sp>
        <p:nvSpPr>
          <p:cNvPr id="21507" name="Rectangle 3"/>
          <p:cNvSpPr>
            <a:spLocks noGrp="1" noChangeArrowheads="1"/>
          </p:cNvSpPr>
          <p:nvPr>
            <p:ph type="body" idx="1"/>
          </p:nvPr>
        </p:nvSpPr>
        <p:spPr/>
        <p:txBody>
          <a:bodyPr/>
          <a:lstStyle/>
          <a:p>
            <a:pPr marL="228600" indent="-228600"/>
            <a:r>
              <a:rPr lang="en-US" sz="2800" dirty="0"/>
              <a:t>Computers are organized according to the following system functions:</a:t>
            </a:r>
          </a:p>
          <a:p>
            <a:pPr marL="571500" lvl="1" indent="-228600"/>
            <a:r>
              <a:rPr lang="en-US" sz="2400" dirty="0"/>
              <a:t>Input: keyboards, touch screens, pens, electronic mice, optical scanners</a:t>
            </a:r>
          </a:p>
          <a:p>
            <a:pPr marL="571500" lvl="1" indent="-228600"/>
            <a:r>
              <a:rPr lang="en-US" sz="2400" dirty="0"/>
              <a:t>Processing: CPU(ALU, Control Unit)</a:t>
            </a:r>
          </a:p>
          <a:p>
            <a:pPr marL="571500" lvl="1" indent="-228600"/>
            <a:r>
              <a:rPr lang="en-US" sz="2400" dirty="0"/>
              <a:t>Output: video display units, printers, audio units</a:t>
            </a:r>
          </a:p>
          <a:p>
            <a:pPr marL="571500" lvl="1" indent="-228600"/>
            <a:r>
              <a:rPr lang="en-US" sz="2400" dirty="0"/>
              <a:t>Storage: primary memory, secondary memory, primary storage,  secondary storage</a:t>
            </a:r>
          </a:p>
          <a:p>
            <a:pPr marL="571500" lvl="1" indent="-228600"/>
            <a:r>
              <a:rPr lang="en-US" sz="2400" dirty="0"/>
              <a:t>Control: registers and other circuits of the control unit</a:t>
            </a:r>
          </a:p>
        </p:txBody>
      </p:sp>
    </p:spTree>
  </p:cSld>
  <p:clrMapOvr>
    <a:masterClrMapping/>
  </p:clrMapOvr>
  <p:transition>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t>Storage</a:t>
            </a:r>
          </a:p>
        </p:txBody>
      </p:sp>
      <p:sp>
        <p:nvSpPr>
          <p:cNvPr id="45059" name="Rectangle 3"/>
          <p:cNvSpPr>
            <a:spLocks noGrp="1" noChangeArrowheads="1"/>
          </p:cNvSpPr>
          <p:nvPr>
            <p:ph type="body" idx="1"/>
          </p:nvPr>
        </p:nvSpPr>
        <p:spPr/>
        <p:txBody>
          <a:bodyPr/>
          <a:lstStyle/>
          <a:p>
            <a:pPr marL="228600" indent="-228600">
              <a:lnSpc>
                <a:spcPct val="80000"/>
              </a:lnSpc>
            </a:pPr>
            <a:r>
              <a:rPr lang="en-US" sz="2800"/>
              <a:t>Information is stored through the presence or absence of light, electronic or magnetic signals</a:t>
            </a:r>
          </a:p>
          <a:p>
            <a:pPr marL="571500" lvl="1" indent="-228600">
              <a:lnSpc>
                <a:spcPct val="80000"/>
              </a:lnSpc>
            </a:pPr>
            <a:r>
              <a:rPr lang="en-US" sz="2400"/>
              <a:t>Binary representation: 1 = ON, 0 = OFF</a:t>
            </a:r>
          </a:p>
          <a:p>
            <a:pPr marL="228600" indent="-228600">
              <a:lnSpc>
                <a:spcPct val="80000"/>
              </a:lnSpc>
            </a:pPr>
            <a:endParaRPr lang="en-US" sz="2800"/>
          </a:p>
          <a:p>
            <a:pPr marL="228600" indent="-228600">
              <a:lnSpc>
                <a:spcPct val="80000"/>
              </a:lnSpc>
            </a:pPr>
            <a:endParaRPr lang="en-US" sz="2800"/>
          </a:p>
          <a:p>
            <a:pPr marL="228600" indent="-228600">
              <a:lnSpc>
                <a:spcPct val="80000"/>
              </a:lnSpc>
            </a:pPr>
            <a:r>
              <a:rPr lang="en-US" sz="2800"/>
              <a:t>CD-ROM, CD-R,CD-RW</a:t>
            </a:r>
          </a:p>
          <a:p>
            <a:pPr marL="228600" indent="-228600">
              <a:lnSpc>
                <a:spcPct val="80000"/>
              </a:lnSpc>
            </a:pPr>
            <a:r>
              <a:rPr lang="en-US" sz="2800"/>
              <a:t>DVD: 4 times capacity of CDs</a:t>
            </a:r>
          </a:p>
          <a:p>
            <a:pPr marL="228600" indent="-228600">
              <a:lnSpc>
                <a:spcPct val="80000"/>
              </a:lnSpc>
            </a:pPr>
            <a:r>
              <a:rPr lang="en-US" sz="2800"/>
              <a:t>How are 1 and 0 expressed in a CD?</a:t>
            </a:r>
          </a:p>
          <a:p>
            <a:pPr marL="228600" indent="-228600">
              <a:lnSpc>
                <a:spcPct val="80000"/>
              </a:lnSpc>
            </a:pPr>
            <a:r>
              <a:rPr lang="en-US" sz="2800"/>
              <a:t>How are 1 and 0 expressed in a MD?</a:t>
            </a:r>
          </a:p>
          <a:p>
            <a:pPr marL="228600" indent="-228600">
              <a:lnSpc>
                <a:spcPct val="80000"/>
              </a:lnSpc>
            </a:pPr>
            <a:endParaRPr lang="en-US" sz="2800"/>
          </a:p>
          <a:p>
            <a:pPr marL="571500" lvl="1" indent="-228600">
              <a:lnSpc>
                <a:spcPct val="80000"/>
              </a:lnSpc>
            </a:pPr>
            <a:r>
              <a:rPr lang="en-US" sz="2400"/>
              <a:t>  </a:t>
            </a:r>
          </a:p>
        </p:txBody>
      </p:sp>
    </p:spTree>
  </p:cSld>
  <p:clrMapOvr>
    <a:masterClrMapping/>
  </p:clrMapOvr>
  <p:transition>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t>Storage</a:t>
            </a:r>
          </a:p>
        </p:txBody>
      </p:sp>
      <p:sp>
        <p:nvSpPr>
          <p:cNvPr id="49155" name="Rectangle 3"/>
          <p:cNvSpPr>
            <a:spLocks noGrp="1" noChangeArrowheads="1"/>
          </p:cNvSpPr>
          <p:nvPr>
            <p:ph type="body" idx="1"/>
          </p:nvPr>
        </p:nvSpPr>
        <p:spPr>
          <a:xfrm>
            <a:off x="347663" y="1295400"/>
            <a:ext cx="8610600" cy="5826125"/>
          </a:xfrm>
        </p:spPr>
        <p:txBody>
          <a:bodyPr/>
          <a:lstStyle/>
          <a:p>
            <a:pPr marL="228600" indent="-228600"/>
            <a:r>
              <a:rPr lang="en-US" sz="2000"/>
              <a:t>Direct access: or random access  </a:t>
            </a:r>
          </a:p>
          <a:p>
            <a:pPr marL="571500" lvl="1" indent="-228600"/>
            <a:r>
              <a:rPr lang="en-US" sz="2000"/>
              <a:t>An element of data or instructions can be directly stored and retrieved by selecting and using any of the locations on the storage media</a:t>
            </a:r>
          </a:p>
          <a:p>
            <a:pPr marL="914400" lvl="2"/>
            <a:r>
              <a:rPr lang="en-US" sz="2000"/>
              <a:t>Each storage position</a:t>
            </a:r>
          </a:p>
          <a:p>
            <a:pPr marL="1257300" lvl="3"/>
            <a:r>
              <a:rPr lang="en-US"/>
              <a:t>Has a unique address</a:t>
            </a:r>
          </a:p>
          <a:p>
            <a:pPr marL="1257300" lvl="3"/>
            <a:r>
              <a:rPr lang="en-US"/>
              <a:t>Can be individually accessed in approximately the same time</a:t>
            </a:r>
          </a:p>
          <a:p>
            <a:pPr marL="228600" indent="-228600"/>
            <a:r>
              <a:rPr lang="en-US" sz="2000"/>
              <a:t>Sequential access</a:t>
            </a:r>
          </a:p>
          <a:p>
            <a:pPr marL="571500" lvl="1" indent="-228600"/>
            <a:r>
              <a:rPr lang="en-US" sz="2000"/>
              <a:t>Does not have unique storage addresses</a:t>
            </a:r>
          </a:p>
          <a:p>
            <a:pPr marL="571500" lvl="1" indent="-228600"/>
            <a:r>
              <a:rPr lang="en-US" sz="2000"/>
              <a:t>Serial process</a:t>
            </a:r>
          </a:p>
          <a:p>
            <a:pPr marL="571500" lvl="1" indent="-228600"/>
            <a:r>
              <a:rPr lang="en-US" sz="2000"/>
              <a:t>Data are recorded one after another in a predetermined sequence.</a:t>
            </a:r>
          </a:p>
          <a:p>
            <a:pPr marL="571500" lvl="1" indent="-228600"/>
            <a:r>
              <a:rPr lang="en-US" sz="2000"/>
              <a:t>Locating an individual item requires searching all of the data until the desired item is located</a:t>
            </a:r>
          </a:p>
          <a:p>
            <a:pPr marL="1257300" lvl="3"/>
            <a:endParaRPr lang="en-US"/>
          </a:p>
        </p:txBody>
      </p:sp>
    </p:spTree>
  </p:cSld>
  <p:clrMapOvr>
    <a:masterClrMapping/>
  </p:clrMapOvr>
  <p:transition>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t>Storage</a:t>
            </a:r>
          </a:p>
        </p:txBody>
      </p:sp>
      <p:pic>
        <p:nvPicPr>
          <p:cNvPr id="51203" name="Picture 3" descr="obr23119_1322"/>
          <p:cNvPicPr>
            <a:picLocks noGrp="1" noChangeAspect="1" noChangeArrowheads="1"/>
          </p:cNvPicPr>
          <p:nvPr>
            <p:ph idx="1"/>
          </p:nvPr>
        </p:nvPicPr>
        <p:blipFill>
          <a:blip r:embed="rId2"/>
          <a:srcRect/>
          <a:stretch>
            <a:fillRect/>
          </a:stretch>
        </p:blipFill>
        <p:spPr>
          <a:xfrm>
            <a:off x="457200" y="2514600"/>
            <a:ext cx="8229600" cy="2695575"/>
          </a:xfrm>
          <a:noFill/>
          <a:ln/>
        </p:spPr>
      </p:pic>
    </p:spTree>
  </p:cSld>
  <p:clrMapOvr>
    <a:masterClrMapping/>
  </p:clrMapOvr>
  <p:transition>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en-US"/>
              <a:t>Enterprise Storage Systems</a:t>
            </a:r>
          </a:p>
        </p:txBody>
      </p:sp>
      <p:sp>
        <p:nvSpPr>
          <p:cNvPr id="125955" name="Rectangle 3"/>
          <p:cNvSpPr>
            <a:spLocks noGrp="1" noChangeArrowheads="1"/>
          </p:cNvSpPr>
          <p:nvPr>
            <p:ph type="body" idx="1"/>
          </p:nvPr>
        </p:nvSpPr>
        <p:spPr/>
        <p:txBody>
          <a:bodyPr/>
          <a:lstStyle/>
          <a:p>
            <a:r>
              <a:rPr lang="en-US" sz="2800"/>
              <a:t>RAIDs: Redundant Arrays of Independent Disks</a:t>
            </a:r>
          </a:p>
          <a:p>
            <a:pPr lvl="1"/>
            <a:r>
              <a:rPr lang="en-US" sz="2400"/>
              <a:t>Provides large capacities with high access speeds</a:t>
            </a:r>
          </a:p>
          <a:p>
            <a:pPr lvl="1"/>
            <a:r>
              <a:rPr lang="en-US" sz="2400"/>
              <a:t>Data are accessed in parallel over multiple paths from many disks</a:t>
            </a:r>
          </a:p>
          <a:p>
            <a:pPr lvl="1"/>
            <a:r>
              <a:rPr lang="en-US" sz="2400"/>
              <a:t>Fault tolerant</a:t>
            </a:r>
          </a:p>
          <a:p>
            <a:r>
              <a:rPr lang="en-US" sz="2800"/>
              <a:t>SANs: Storage Area Networks: Fiber channel LANs that connect many RAID units</a:t>
            </a:r>
          </a:p>
          <a:p>
            <a:r>
              <a:rPr lang="en-US" sz="2800"/>
              <a:t>Storage Service Providers (SSPs)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a:t>Hard Disk</a:t>
            </a:r>
          </a:p>
        </p:txBody>
      </p:sp>
      <p:pic>
        <p:nvPicPr>
          <p:cNvPr id="126979" name="Picture 3" descr="04plat.gif (10644 bytes)"/>
          <p:cNvPicPr>
            <a:picLocks noChangeAspect="1" noChangeArrowheads="1"/>
          </p:cNvPicPr>
          <p:nvPr/>
        </p:nvPicPr>
        <p:blipFill>
          <a:blip r:embed="rId2"/>
          <a:srcRect/>
          <a:stretch>
            <a:fillRect/>
          </a:stretch>
        </p:blipFill>
        <p:spPr bwMode="auto">
          <a:xfrm>
            <a:off x="1371600" y="1793875"/>
            <a:ext cx="6096000" cy="4538663"/>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762000" y="0"/>
            <a:ext cx="7772400" cy="1143000"/>
          </a:xfrm>
        </p:spPr>
        <p:txBody>
          <a:bodyPr/>
          <a:lstStyle/>
          <a:p>
            <a:r>
              <a:rPr lang="en-US"/>
              <a:t>Hard Disk</a:t>
            </a:r>
          </a:p>
        </p:txBody>
      </p:sp>
      <p:sp>
        <p:nvSpPr>
          <p:cNvPr id="128003" name="Rectangle 3"/>
          <p:cNvSpPr>
            <a:spLocks noGrp="1" noChangeArrowheads="1"/>
          </p:cNvSpPr>
          <p:nvPr>
            <p:ph type="body" idx="1"/>
          </p:nvPr>
        </p:nvSpPr>
        <p:spPr>
          <a:xfrm>
            <a:off x="457200" y="1066800"/>
            <a:ext cx="8077200" cy="5562600"/>
          </a:xfrm>
        </p:spPr>
        <p:txBody>
          <a:bodyPr/>
          <a:lstStyle/>
          <a:p>
            <a:r>
              <a:rPr lang="en-US" sz="2000"/>
              <a:t>Boot Record:</a:t>
            </a:r>
          </a:p>
          <a:p>
            <a:pPr lvl="1"/>
            <a:r>
              <a:rPr lang="en-US" sz="2000"/>
              <a:t>the information in the first sector of any hard disk or diskette that identifies how and where an operating system is located so that it can be boot (loaded) into the computer's main storage or RAM. </a:t>
            </a:r>
          </a:p>
          <a:p>
            <a:r>
              <a:rPr lang="en-US" sz="2000"/>
              <a:t>File Allocation Table</a:t>
            </a:r>
            <a:r>
              <a:rPr lang="en-US" sz="2000" b="1"/>
              <a:t> </a:t>
            </a:r>
          </a:p>
          <a:p>
            <a:pPr lvl="1"/>
            <a:r>
              <a:rPr lang="en-US" sz="2000"/>
              <a:t>a table that an operating system maintains on a hard disk that provides a map of the clusters (the basic units of logical storage on a hard disk) that a file has been stored in.</a:t>
            </a:r>
          </a:p>
          <a:p>
            <a:r>
              <a:rPr lang="en-US" sz="2000" b="1"/>
              <a:t>Sector</a:t>
            </a:r>
          </a:p>
          <a:p>
            <a:pPr lvl="1"/>
            <a:r>
              <a:rPr lang="en-US" sz="2000">
                <a:solidFill>
                  <a:srgbClr val="000000"/>
                </a:solidFill>
                <a:cs typeface="Arial" charset="0"/>
              </a:rPr>
              <a:t>one of the "pies slices" the diskette or disk is divided into, the unit of recording data</a:t>
            </a:r>
          </a:p>
          <a:p>
            <a:pPr lvl="1"/>
            <a:endParaRPr lang="en-US"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THE SYSTEM</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4"/>
          <p:cNvSpPr>
            <a:spLocks noGrp="1"/>
          </p:cNvSpPr>
          <p:nvPr>
            <p:ph type="sldNum" sz="quarter" idx="11"/>
          </p:nvPr>
        </p:nvSpPr>
        <p:spPr>
          <a:noFill/>
        </p:spPr>
        <p:txBody>
          <a:bodyPr/>
          <a:lstStyle/>
          <a:p>
            <a:fld id="{F60AE518-57CA-4A89-BB04-4891F8A8863F}" type="slidenum">
              <a:rPr lang="en-US">
                <a:latin typeface="Arial" pitchFamily="34" charset="0"/>
              </a:rPr>
              <a:pPr/>
              <a:t>27</a:t>
            </a:fld>
            <a:endParaRPr lang="en-US">
              <a:latin typeface="Arial" pitchFamily="34" charset="0"/>
            </a:endParaRPr>
          </a:p>
        </p:txBody>
      </p:sp>
      <p:sp>
        <p:nvSpPr>
          <p:cNvPr id="107522" name="Rectangle 2"/>
          <p:cNvSpPr>
            <a:spLocks noGrp="1" noChangeArrowheads="1"/>
          </p:cNvSpPr>
          <p:nvPr>
            <p:ph type="title"/>
          </p:nvPr>
        </p:nvSpPr>
        <p:spPr/>
        <p:txBody>
          <a:bodyPr/>
          <a:lstStyle/>
          <a:p>
            <a:pPr eaLnBrk="1" hangingPunct="1">
              <a:defRPr/>
            </a:pPr>
            <a:r>
              <a:rPr lang="en-US"/>
              <a:t>To Buy or To Upgrade?</a:t>
            </a:r>
          </a:p>
        </p:txBody>
      </p:sp>
      <p:sp>
        <p:nvSpPr>
          <p:cNvPr id="107523" name="Rectangle 3"/>
          <p:cNvSpPr>
            <a:spLocks noGrp="1" noChangeArrowheads="1"/>
          </p:cNvSpPr>
          <p:nvPr>
            <p:ph type="body" idx="1"/>
          </p:nvPr>
        </p:nvSpPr>
        <p:spPr/>
        <p:txBody>
          <a:bodyPr/>
          <a:lstStyle/>
          <a:p>
            <a:pPr eaLnBrk="1" hangingPunct="1">
              <a:defRPr/>
            </a:pPr>
            <a:r>
              <a:rPr lang="en-US" dirty="0"/>
              <a:t>Things to consider:</a:t>
            </a:r>
          </a:p>
          <a:p>
            <a:pPr lvl="1" eaLnBrk="1" hangingPunct="1">
              <a:defRPr/>
            </a:pPr>
            <a:r>
              <a:rPr lang="en-US" dirty="0"/>
              <a:t>Moore’s Law</a:t>
            </a:r>
          </a:p>
          <a:p>
            <a:pPr lvl="1" eaLnBrk="1" hangingPunct="1">
              <a:defRPr/>
            </a:pPr>
            <a:r>
              <a:rPr lang="en-US" dirty="0"/>
              <a:t>Cost of upgrading vs. buying</a:t>
            </a:r>
          </a:p>
          <a:p>
            <a:pPr lvl="1" eaLnBrk="1" hangingPunct="1">
              <a:defRPr/>
            </a:pPr>
            <a:r>
              <a:rPr lang="en-US" dirty="0"/>
              <a:t>Time installing software and files</a:t>
            </a:r>
          </a:p>
          <a:p>
            <a:pPr lvl="1" eaLnBrk="1" hangingPunct="1">
              <a:defRPr/>
            </a:pPr>
            <a:r>
              <a:rPr lang="en-US"/>
              <a:t>Needs and wants</a:t>
            </a:r>
          </a:p>
        </p:txBody>
      </p:sp>
      <p:pic>
        <p:nvPicPr>
          <p:cNvPr id="6149" name="Picture 4"/>
          <p:cNvPicPr>
            <a:picLocks noChangeAspect="1" noChangeArrowheads="1"/>
          </p:cNvPicPr>
          <p:nvPr/>
        </p:nvPicPr>
        <p:blipFill>
          <a:blip r:embed="rId3"/>
          <a:srcRect l="2711" t="2040" r="5084" b="2040"/>
          <a:stretch>
            <a:fillRect/>
          </a:stretch>
        </p:blipFill>
        <p:spPr bwMode="auto">
          <a:xfrm>
            <a:off x="6553200" y="1828800"/>
            <a:ext cx="2057400" cy="3581400"/>
          </a:xfrm>
          <a:prstGeom prst="rect">
            <a:avLst/>
          </a:prstGeom>
          <a:noFill/>
          <a:ln w="9525">
            <a:noFill/>
            <a:miter lim="800000"/>
            <a:headEnd/>
            <a:tailEnd/>
          </a:ln>
        </p:spPr>
      </p:pic>
      <p:pic>
        <p:nvPicPr>
          <p:cNvPr id="6150" name="Picture 5" descr="moores_law"/>
          <p:cNvPicPr>
            <a:picLocks noChangeAspect="1" noChangeArrowheads="1"/>
          </p:cNvPicPr>
          <p:nvPr/>
        </p:nvPicPr>
        <p:blipFill>
          <a:blip r:embed="rId4"/>
          <a:srcRect/>
          <a:stretch>
            <a:fillRect/>
          </a:stretch>
        </p:blipFill>
        <p:spPr bwMode="auto">
          <a:xfrm>
            <a:off x="1752600" y="4343400"/>
            <a:ext cx="4114800" cy="2033588"/>
          </a:xfrm>
          <a:prstGeom prst="rect">
            <a:avLst/>
          </a:prstGeom>
          <a:noFill/>
          <a:ln w="9525">
            <a:noFill/>
            <a:miter lim="800000"/>
            <a:headEnd/>
            <a:tailEnd/>
          </a:ln>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4"/>
          <p:cNvSpPr>
            <a:spLocks noGrp="1"/>
          </p:cNvSpPr>
          <p:nvPr>
            <p:ph type="sldNum" sz="quarter" idx="11"/>
          </p:nvPr>
        </p:nvSpPr>
        <p:spPr>
          <a:noFill/>
        </p:spPr>
        <p:txBody>
          <a:bodyPr/>
          <a:lstStyle/>
          <a:p>
            <a:fld id="{D5E48645-7FFE-4E3B-AF47-EC8D92B8D298}" type="slidenum">
              <a:rPr lang="en-US">
                <a:latin typeface="Arial" pitchFamily="34" charset="0"/>
              </a:rPr>
              <a:pPr/>
              <a:t>28</a:t>
            </a:fld>
            <a:endParaRPr lang="en-US">
              <a:latin typeface="Arial" pitchFamily="34" charset="0"/>
            </a:endParaRPr>
          </a:p>
        </p:txBody>
      </p:sp>
      <p:sp>
        <p:nvSpPr>
          <p:cNvPr id="108546" name="Rectangle 2"/>
          <p:cNvSpPr>
            <a:spLocks noGrp="1" noChangeArrowheads="1"/>
          </p:cNvSpPr>
          <p:nvPr>
            <p:ph type="title"/>
          </p:nvPr>
        </p:nvSpPr>
        <p:spPr/>
        <p:txBody>
          <a:bodyPr>
            <a:normAutofit fontScale="90000"/>
          </a:bodyPr>
          <a:lstStyle/>
          <a:p>
            <a:pPr eaLnBrk="1" hangingPunct="1">
              <a:defRPr/>
            </a:pPr>
            <a:r>
              <a:rPr lang="en-US" sz="4000"/>
              <a:t>Assessing Your Hardware: Evaluating Your System</a:t>
            </a:r>
          </a:p>
        </p:txBody>
      </p:sp>
      <p:sp>
        <p:nvSpPr>
          <p:cNvPr id="108547" name="Rectangle 3"/>
          <p:cNvSpPr>
            <a:spLocks noGrp="1" noChangeArrowheads="1"/>
          </p:cNvSpPr>
          <p:nvPr>
            <p:ph type="body" idx="1"/>
          </p:nvPr>
        </p:nvSpPr>
        <p:spPr/>
        <p:txBody>
          <a:bodyPr/>
          <a:lstStyle/>
          <a:p>
            <a:pPr eaLnBrk="1" hangingPunct="1">
              <a:lnSpc>
                <a:spcPct val="90000"/>
              </a:lnSpc>
              <a:defRPr/>
            </a:pPr>
            <a:r>
              <a:rPr lang="en-US"/>
              <a:t>Assess the computer’s subsystems</a:t>
            </a:r>
          </a:p>
          <a:p>
            <a:pPr eaLnBrk="1" hangingPunct="1">
              <a:lnSpc>
                <a:spcPct val="90000"/>
              </a:lnSpc>
              <a:defRPr/>
            </a:pPr>
            <a:r>
              <a:rPr lang="en-US"/>
              <a:t>The subsystems include:</a:t>
            </a:r>
          </a:p>
          <a:p>
            <a:pPr lvl="1" eaLnBrk="1" hangingPunct="1">
              <a:lnSpc>
                <a:spcPct val="90000"/>
              </a:lnSpc>
              <a:defRPr/>
            </a:pPr>
            <a:r>
              <a:rPr lang="en-US"/>
              <a:t>CPU</a:t>
            </a:r>
          </a:p>
          <a:p>
            <a:pPr lvl="1" eaLnBrk="1" hangingPunct="1">
              <a:lnSpc>
                <a:spcPct val="90000"/>
              </a:lnSpc>
              <a:defRPr/>
            </a:pPr>
            <a:r>
              <a:rPr lang="en-US"/>
              <a:t>RAM</a:t>
            </a:r>
          </a:p>
          <a:p>
            <a:pPr lvl="1" eaLnBrk="1" hangingPunct="1">
              <a:lnSpc>
                <a:spcPct val="90000"/>
              </a:lnSpc>
              <a:defRPr/>
            </a:pPr>
            <a:r>
              <a:rPr lang="en-US"/>
              <a:t>Virtual memory</a:t>
            </a:r>
          </a:p>
          <a:p>
            <a:pPr lvl="1" eaLnBrk="1" hangingPunct="1">
              <a:lnSpc>
                <a:spcPct val="90000"/>
              </a:lnSpc>
              <a:defRPr/>
            </a:pPr>
            <a:r>
              <a:rPr lang="en-US"/>
              <a:t>Storage devices</a:t>
            </a:r>
          </a:p>
          <a:p>
            <a:pPr lvl="1" eaLnBrk="1" hangingPunct="1">
              <a:lnSpc>
                <a:spcPct val="90000"/>
              </a:lnSpc>
              <a:defRPr/>
            </a:pPr>
            <a:r>
              <a:rPr lang="en-US"/>
              <a:t>Video</a:t>
            </a:r>
          </a:p>
          <a:p>
            <a:pPr lvl="1" eaLnBrk="1" hangingPunct="1">
              <a:lnSpc>
                <a:spcPct val="90000"/>
              </a:lnSpc>
              <a:defRPr/>
            </a:pPr>
            <a:r>
              <a:rPr lang="en-US"/>
              <a:t>Audio</a:t>
            </a:r>
          </a:p>
          <a:p>
            <a:pPr lvl="1" eaLnBrk="1" hangingPunct="1">
              <a:lnSpc>
                <a:spcPct val="90000"/>
              </a:lnSpc>
              <a:defRPr/>
            </a:pPr>
            <a:r>
              <a:rPr lang="en-US"/>
              <a:t>Ports</a:t>
            </a:r>
          </a:p>
        </p:txBody>
      </p:sp>
      <p:pic>
        <p:nvPicPr>
          <p:cNvPr id="7173" name="Picture 4" descr="j0283970"/>
          <p:cNvPicPr>
            <a:picLocks noChangeAspect="1" noChangeArrowheads="1" noCrop="1"/>
          </p:cNvPicPr>
          <p:nvPr/>
        </p:nvPicPr>
        <p:blipFill>
          <a:blip r:embed="rId3"/>
          <a:srcRect/>
          <a:stretch>
            <a:fillRect/>
          </a:stretch>
        </p:blipFill>
        <p:spPr bwMode="auto">
          <a:xfrm>
            <a:off x="5181600" y="3276600"/>
            <a:ext cx="2438400" cy="2114550"/>
          </a:xfrm>
          <a:prstGeom prst="rect">
            <a:avLst/>
          </a:prstGeom>
          <a:noFill/>
          <a:ln w="9525">
            <a:noFill/>
            <a:miter lim="800000"/>
            <a:headEnd/>
            <a:tailEnd/>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p:cNvSpPr>
            <a:spLocks noGrp="1"/>
          </p:cNvSpPr>
          <p:nvPr>
            <p:ph type="sldNum" sz="quarter" idx="11"/>
          </p:nvPr>
        </p:nvSpPr>
        <p:spPr>
          <a:noFill/>
        </p:spPr>
        <p:txBody>
          <a:bodyPr/>
          <a:lstStyle/>
          <a:p>
            <a:fld id="{4F0F641E-B25E-44CB-BBA3-F9F3BFBE5426}" type="slidenum">
              <a:rPr lang="en-US">
                <a:latin typeface="Arial" pitchFamily="34" charset="0"/>
              </a:rPr>
              <a:pPr/>
              <a:t>29</a:t>
            </a:fld>
            <a:endParaRPr lang="en-US">
              <a:latin typeface="Arial" pitchFamily="34" charset="0"/>
            </a:endParaRPr>
          </a:p>
        </p:txBody>
      </p:sp>
      <p:sp>
        <p:nvSpPr>
          <p:cNvPr id="109570" name="Rectangle 2"/>
          <p:cNvSpPr>
            <a:spLocks noGrp="1" noChangeArrowheads="1"/>
          </p:cNvSpPr>
          <p:nvPr>
            <p:ph type="title"/>
          </p:nvPr>
        </p:nvSpPr>
        <p:spPr/>
        <p:txBody>
          <a:bodyPr/>
          <a:lstStyle/>
          <a:p>
            <a:pPr eaLnBrk="1" hangingPunct="1">
              <a:defRPr/>
            </a:pPr>
            <a:r>
              <a:rPr lang="en-US"/>
              <a:t>Evaluating the CPU</a:t>
            </a:r>
          </a:p>
        </p:txBody>
      </p:sp>
      <p:sp>
        <p:nvSpPr>
          <p:cNvPr id="109571" name="Rectangle 3"/>
          <p:cNvSpPr>
            <a:spLocks noGrp="1" noChangeArrowheads="1"/>
          </p:cNvSpPr>
          <p:nvPr>
            <p:ph type="body" idx="1"/>
          </p:nvPr>
        </p:nvSpPr>
        <p:spPr>
          <a:xfrm>
            <a:off x="457200" y="1600200"/>
            <a:ext cx="5029200" cy="4525963"/>
          </a:xfrm>
        </p:spPr>
        <p:txBody>
          <a:bodyPr/>
          <a:lstStyle/>
          <a:p>
            <a:pPr eaLnBrk="1" hangingPunct="1">
              <a:lnSpc>
                <a:spcPct val="80000"/>
              </a:lnSpc>
              <a:defRPr/>
            </a:pPr>
            <a:r>
              <a:rPr lang="en-US" sz="2800"/>
              <a:t>How does the CPU work?</a:t>
            </a:r>
          </a:p>
          <a:p>
            <a:pPr lvl="1" eaLnBrk="1" hangingPunct="1">
              <a:lnSpc>
                <a:spcPct val="80000"/>
              </a:lnSpc>
              <a:defRPr/>
            </a:pPr>
            <a:r>
              <a:rPr lang="en-US" sz="2400"/>
              <a:t>Control unit</a:t>
            </a:r>
          </a:p>
          <a:p>
            <a:pPr lvl="1" eaLnBrk="1" hangingPunct="1">
              <a:lnSpc>
                <a:spcPct val="80000"/>
              </a:lnSpc>
              <a:defRPr/>
            </a:pPr>
            <a:r>
              <a:rPr lang="en-US" sz="2400"/>
              <a:t>Arithmetic logic unit (ALU)</a:t>
            </a:r>
          </a:p>
          <a:p>
            <a:pPr lvl="1" eaLnBrk="1" hangingPunct="1">
              <a:lnSpc>
                <a:spcPct val="80000"/>
              </a:lnSpc>
              <a:defRPr/>
            </a:pPr>
            <a:r>
              <a:rPr lang="en-US" sz="2400"/>
              <a:t>Machine cycle:</a:t>
            </a:r>
          </a:p>
          <a:p>
            <a:pPr lvl="2" eaLnBrk="1" hangingPunct="1">
              <a:lnSpc>
                <a:spcPct val="80000"/>
              </a:lnSpc>
              <a:defRPr/>
            </a:pPr>
            <a:r>
              <a:rPr lang="en-US" sz="2000"/>
              <a:t>Instruction Cycle</a:t>
            </a:r>
          </a:p>
          <a:p>
            <a:pPr lvl="3" eaLnBrk="1" hangingPunct="1">
              <a:lnSpc>
                <a:spcPct val="80000"/>
              </a:lnSpc>
              <a:defRPr/>
            </a:pPr>
            <a:r>
              <a:rPr lang="en-US" sz="1800"/>
              <a:t>Fetch</a:t>
            </a:r>
          </a:p>
          <a:p>
            <a:pPr lvl="3" eaLnBrk="1" hangingPunct="1">
              <a:lnSpc>
                <a:spcPct val="80000"/>
              </a:lnSpc>
              <a:defRPr/>
            </a:pPr>
            <a:r>
              <a:rPr lang="en-US" sz="1800"/>
              <a:t>Decode</a:t>
            </a:r>
          </a:p>
          <a:p>
            <a:pPr lvl="2" eaLnBrk="1" hangingPunct="1">
              <a:lnSpc>
                <a:spcPct val="80000"/>
              </a:lnSpc>
              <a:defRPr/>
            </a:pPr>
            <a:r>
              <a:rPr lang="en-US" sz="2000"/>
              <a:t>Execution Cycle</a:t>
            </a:r>
          </a:p>
          <a:p>
            <a:pPr lvl="3" eaLnBrk="1" hangingPunct="1">
              <a:lnSpc>
                <a:spcPct val="80000"/>
              </a:lnSpc>
              <a:defRPr/>
            </a:pPr>
            <a:r>
              <a:rPr lang="en-US" sz="1800"/>
              <a:t>Execute</a:t>
            </a:r>
          </a:p>
          <a:p>
            <a:pPr lvl="3" eaLnBrk="1" hangingPunct="1">
              <a:lnSpc>
                <a:spcPct val="80000"/>
              </a:lnSpc>
              <a:defRPr/>
            </a:pPr>
            <a:r>
              <a:rPr lang="en-US" sz="1800"/>
              <a:t>Store </a:t>
            </a:r>
          </a:p>
          <a:p>
            <a:pPr lvl="1" eaLnBrk="1" hangingPunct="1">
              <a:lnSpc>
                <a:spcPct val="80000"/>
              </a:lnSpc>
              <a:defRPr/>
            </a:pPr>
            <a:r>
              <a:rPr lang="en-US" sz="2400"/>
              <a:t>Speed:</a:t>
            </a:r>
          </a:p>
          <a:p>
            <a:pPr lvl="2" eaLnBrk="1" hangingPunct="1">
              <a:lnSpc>
                <a:spcPct val="80000"/>
              </a:lnSpc>
              <a:defRPr/>
            </a:pPr>
            <a:r>
              <a:rPr lang="en-US" sz="2000"/>
              <a:t>Mhz</a:t>
            </a:r>
          </a:p>
          <a:p>
            <a:pPr lvl="2" eaLnBrk="1" hangingPunct="1">
              <a:lnSpc>
                <a:spcPct val="80000"/>
              </a:lnSpc>
              <a:defRPr/>
            </a:pPr>
            <a:r>
              <a:rPr lang="en-US" sz="2000"/>
              <a:t>Ghz</a:t>
            </a:r>
          </a:p>
        </p:txBody>
      </p:sp>
      <p:pic>
        <p:nvPicPr>
          <p:cNvPr id="8197" name="Picture 6" descr="AAFOAVV0"/>
          <p:cNvPicPr>
            <a:picLocks noChangeAspect="1" noChangeArrowheads="1"/>
          </p:cNvPicPr>
          <p:nvPr/>
        </p:nvPicPr>
        <p:blipFill>
          <a:blip r:embed="rId3"/>
          <a:srcRect/>
          <a:stretch>
            <a:fillRect/>
          </a:stretch>
        </p:blipFill>
        <p:spPr bwMode="auto">
          <a:xfrm>
            <a:off x="5791200" y="1676400"/>
            <a:ext cx="2563813" cy="1554163"/>
          </a:xfrm>
          <a:prstGeom prst="rect">
            <a:avLst/>
          </a:prstGeom>
          <a:noFill/>
          <a:ln w="9525">
            <a:noFill/>
            <a:miter lim="800000"/>
            <a:headEnd/>
            <a:tailEnd/>
          </a:ln>
        </p:spPr>
      </p:pic>
      <p:pic>
        <p:nvPicPr>
          <p:cNvPr id="8198" name="Picture 7" descr="AAFOAVW0"/>
          <p:cNvPicPr>
            <a:picLocks noChangeAspect="1" noChangeArrowheads="1"/>
          </p:cNvPicPr>
          <p:nvPr/>
        </p:nvPicPr>
        <p:blipFill>
          <a:blip r:embed="rId4"/>
          <a:srcRect/>
          <a:stretch>
            <a:fillRect/>
          </a:stretch>
        </p:blipFill>
        <p:spPr bwMode="auto">
          <a:xfrm>
            <a:off x="5791200" y="3352800"/>
            <a:ext cx="2511425" cy="2914650"/>
          </a:xfrm>
          <a:prstGeom prst="rect">
            <a:avLst/>
          </a:prstGeom>
          <a:noFill/>
          <a:ln w="9525">
            <a:noFill/>
            <a:miter lim="800000"/>
            <a:headEnd/>
            <a:tailEnd/>
          </a:ln>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9" name="Rectangle 5"/>
          <p:cNvSpPr>
            <a:spLocks noGrp="1" noChangeArrowheads="1"/>
          </p:cNvSpPr>
          <p:nvPr>
            <p:ph type="title"/>
          </p:nvPr>
        </p:nvSpPr>
        <p:spPr/>
        <p:txBody>
          <a:bodyPr/>
          <a:lstStyle/>
          <a:p>
            <a:r>
              <a:rPr lang="en-US" dirty="0"/>
              <a:t>Internal Structure</a:t>
            </a:r>
          </a:p>
        </p:txBody>
      </p:sp>
      <p:pic>
        <p:nvPicPr>
          <p:cNvPr id="113668" name="Picture 4" descr="obr23119_1309"/>
          <p:cNvPicPr>
            <a:picLocks noGrp="1" noChangeAspect="1" noChangeArrowheads="1"/>
          </p:cNvPicPr>
          <p:nvPr>
            <p:ph idx="1"/>
          </p:nvPr>
        </p:nvPicPr>
        <p:blipFill>
          <a:blip r:embed="rId2"/>
          <a:srcRect/>
          <a:stretch>
            <a:fillRect/>
          </a:stretch>
        </p:blipFill>
        <p:spPr>
          <a:xfrm>
            <a:off x="304800" y="1676400"/>
            <a:ext cx="8229600" cy="4522787"/>
          </a:xfrm>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5"/>
          <p:cNvSpPr>
            <a:spLocks noGrp="1"/>
          </p:cNvSpPr>
          <p:nvPr>
            <p:ph type="sldNum" sz="quarter" idx="11"/>
          </p:nvPr>
        </p:nvSpPr>
        <p:spPr>
          <a:noFill/>
        </p:spPr>
        <p:txBody>
          <a:bodyPr/>
          <a:lstStyle/>
          <a:p>
            <a:fld id="{233A958B-7881-46FA-B962-91D197F80322}" type="slidenum">
              <a:rPr lang="en-US">
                <a:latin typeface="Arial" pitchFamily="34" charset="0"/>
              </a:rPr>
              <a:pPr/>
              <a:t>30</a:t>
            </a:fld>
            <a:endParaRPr lang="en-US">
              <a:latin typeface="Arial" pitchFamily="34" charset="0"/>
            </a:endParaRPr>
          </a:p>
        </p:txBody>
      </p:sp>
      <p:sp>
        <p:nvSpPr>
          <p:cNvPr id="110594" name="Rectangle 2"/>
          <p:cNvSpPr>
            <a:spLocks noGrp="1" noChangeArrowheads="1"/>
          </p:cNvSpPr>
          <p:nvPr>
            <p:ph type="title"/>
          </p:nvPr>
        </p:nvSpPr>
        <p:spPr/>
        <p:txBody>
          <a:bodyPr/>
          <a:lstStyle/>
          <a:p>
            <a:pPr eaLnBrk="1" hangingPunct="1">
              <a:defRPr/>
            </a:pPr>
            <a:r>
              <a:rPr lang="en-US"/>
              <a:t>Upgrading the CPU</a:t>
            </a:r>
          </a:p>
        </p:txBody>
      </p:sp>
      <p:sp>
        <p:nvSpPr>
          <p:cNvPr id="110595" name="Rectangle 3"/>
          <p:cNvSpPr>
            <a:spLocks noGrp="1" noChangeArrowheads="1"/>
          </p:cNvSpPr>
          <p:nvPr>
            <p:ph type="body" sz="half" idx="1"/>
          </p:nvPr>
        </p:nvSpPr>
        <p:spPr/>
        <p:txBody>
          <a:bodyPr/>
          <a:lstStyle/>
          <a:p>
            <a:pPr eaLnBrk="1" hangingPunct="1">
              <a:defRPr/>
            </a:pPr>
            <a:r>
              <a:rPr lang="en-US" sz="2800"/>
              <a:t>Expensive </a:t>
            </a:r>
          </a:p>
          <a:p>
            <a:pPr eaLnBrk="1" hangingPunct="1">
              <a:defRPr/>
            </a:pPr>
            <a:r>
              <a:rPr lang="en-US" sz="2800"/>
              <a:t>Easy to install</a:t>
            </a:r>
          </a:p>
          <a:p>
            <a:pPr eaLnBrk="1" hangingPunct="1">
              <a:defRPr/>
            </a:pPr>
            <a:r>
              <a:rPr lang="en-US" sz="2800"/>
              <a:t>Motherboard compatibility</a:t>
            </a:r>
          </a:p>
          <a:p>
            <a:pPr eaLnBrk="1" hangingPunct="1">
              <a:defRPr/>
            </a:pPr>
            <a:endParaRPr lang="en-US" sz="2800"/>
          </a:p>
        </p:txBody>
      </p:sp>
      <p:graphicFrame>
        <p:nvGraphicFramePr>
          <p:cNvPr id="1026" name="Object 6"/>
          <p:cNvGraphicFramePr>
            <a:graphicFrameLocks noGrp="1" noChangeAspect="1"/>
          </p:cNvGraphicFramePr>
          <p:nvPr>
            <p:ph sz="half" idx="2"/>
          </p:nvPr>
        </p:nvGraphicFramePr>
        <p:xfrm>
          <a:off x="3810000" y="1828800"/>
          <a:ext cx="4038600" cy="3381375"/>
        </p:xfrm>
        <a:graphic>
          <a:graphicData uri="http://schemas.openxmlformats.org/presentationml/2006/ole">
            <mc:AlternateContent xmlns:mc="http://schemas.openxmlformats.org/markup-compatibility/2006">
              <mc:Choice xmlns:v="urn:schemas-microsoft-com:vml" Requires="v">
                <p:oleObj spid="_x0000_s1027" name="Photo Editor Photo" r:id="rId4" imgW="8495238" imgH="7114286" progId="">
                  <p:embed/>
                </p:oleObj>
              </mc:Choice>
              <mc:Fallback>
                <p:oleObj name="Photo Editor Photo" r:id="rId4" imgW="8495238" imgH="7114286"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1828800"/>
                        <a:ext cx="4038600"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4"/>
          <p:cNvSpPr>
            <a:spLocks noGrp="1"/>
          </p:cNvSpPr>
          <p:nvPr>
            <p:ph type="sldNum" sz="quarter" idx="11"/>
          </p:nvPr>
        </p:nvSpPr>
        <p:spPr>
          <a:noFill/>
        </p:spPr>
        <p:txBody>
          <a:bodyPr/>
          <a:lstStyle/>
          <a:p>
            <a:fld id="{1ACD1E59-75CF-47D4-8D5B-51B25E5CAA4C}" type="slidenum">
              <a:rPr lang="en-US">
                <a:latin typeface="Arial" pitchFamily="34" charset="0"/>
              </a:rPr>
              <a:pPr/>
              <a:t>31</a:t>
            </a:fld>
            <a:endParaRPr lang="en-US">
              <a:latin typeface="Arial" pitchFamily="34" charset="0"/>
            </a:endParaRPr>
          </a:p>
        </p:txBody>
      </p:sp>
      <p:sp>
        <p:nvSpPr>
          <p:cNvPr id="111618" name="Rectangle 2"/>
          <p:cNvSpPr>
            <a:spLocks noGrp="1" noChangeArrowheads="1"/>
          </p:cNvSpPr>
          <p:nvPr>
            <p:ph type="title"/>
          </p:nvPr>
        </p:nvSpPr>
        <p:spPr/>
        <p:txBody>
          <a:bodyPr/>
          <a:lstStyle/>
          <a:p>
            <a:pPr eaLnBrk="1" hangingPunct="1">
              <a:defRPr/>
            </a:pPr>
            <a:r>
              <a:rPr lang="en-US"/>
              <a:t>Evaluating RAM</a:t>
            </a:r>
          </a:p>
        </p:txBody>
      </p:sp>
      <p:sp>
        <p:nvSpPr>
          <p:cNvPr id="111619" name="Rectangle 3"/>
          <p:cNvSpPr>
            <a:spLocks noGrp="1" noChangeArrowheads="1"/>
          </p:cNvSpPr>
          <p:nvPr>
            <p:ph type="body" idx="1"/>
          </p:nvPr>
        </p:nvSpPr>
        <p:spPr/>
        <p:txBody>
          <a:bodyPr/>
          <a:lstStyle/>
          <a:p>
            <a:pPr eaLnBrk="1" hangingPunct="1">
              <a:lnSpc>
                <a:spcPct val="80000"/>
              </a:lnSpc>
              <a:defRPr/>
            </a:pPr>
            <a:r>
              <a:rPr lang="en-US" sz="2800"/>
              <a:t>Random access memory (RAM):</a:t>
            </a:r>
          </a:p>
          <a:p>
            <a:pPr lvl="1" eaLnBrk="1" hangingPunct="1">
              <a:lnSpc>
                <a:spcPct val="80000"/>
              </a:lnSpc>
              <a:defRPr/>
            </a:pPr>
            <a:r>
              <a:rPr lang="en-US" sz="2400"/>
              <a:t>Temporary storage (memory)</a:t>
            </a:r>
          </a:p>
          <a:p>
            <a:pPr lvl="1" eaLnBrk="1" hangingPunct="1">
              <a:lnSpc>
                <a:spcPct val="80000"/>
              </a:lnSpc>
              <a:defRPr/>
            </a:pPr>
            <a:r>
              <a:rPr lang="en-US" sz="2400"/>
              <a:t>Volatile</a:t>
            </a:r>
          </a:p>
          <a:p>
            <a:pPr eaLnBrk="1" hangingPunct="1">
              <a:lnSpc>
                <a:spcPct val="80000"/>
              </a:lnSpc>
              <a:defRPr/>
            </a:pPr>
            <a:r>
              <a:rPr lang="en-US" sz="2800"/>
              <a:t>Memory modules:</a:t>
            </a:r>
          </a:p>
          <a:p>
            <a:pPr lvl="1" eaLnBrk="1" hangingPunct="1">
              <a:lnSpc>
                <a:spcPct val="80000"/>
              </a:lnSpc>
              <a:defRPr/>
            </a:pPr>
            <a:r>
              <a:rPr lang="en-US" sz="2400"/>
              <a:t>SIMM</a:t>
            </a:r>
          </a:p>
          <a:p>
            <a:pPr lvl="1" eaLnBrk="1" hangingPunct="1">
              <a:lnSpc>
                <a:spcPct val="80000"/>
              </a:lnSpc>
              <a:defRPr/>
            </a:pPr>
            <a:r>
              <a:rPr lang="en-US" sz="2400"/>
              <a:t>DIMM</a:t>
            </a:r>
          </a:p>
          <a:p>
            <a:pPr lvl="1" eaLnBrk="1" hangingPunct="1">
              <a:lnSpc>
                <a:spcPct val="80000"/>
              </a:lnSpc>
              <a:defRPr/>
            </a:pPr>
            <a:r>
              <a:rPr lang="en-US" sz="2400"/>
              <a:t>RIMM</a:t>
            </a:r>
          </a:p>
          <a:p>
            <a:pPr eaLnBrk="1" hangingPunct="1">
              <a:lnSpc>
                <a:spcPct val="80000"/>
              </a:lnSpc>
              <a:defRPr/>
            </a:pPr>
            <a:r>
              <a:rPr lang="en-US" sz="2800"/>
              <a:t>Types of RAM:</a:t>
            </a:r>
          </a:p>
          <a:p>
            <a:pPr lvl="1" eaLnBrk="1" hangingPunct="1">
              <a:lnSpc>
                <a:spcPct val="80000"/>
              </a:lnSpc>
              <a:defRPr/>
            </a:pPr>
            <a:r>
              <a:rPr lang="en-US" sz="2400"/>
              <a:t>SRAM</a:t>
            </a:r>
          </a:p>
          <a:p>
            <a:pPr lvl="1" eaLnBrk="1" hangingPunct="1">
              <a:lnSpc>
                <a:spcPct val="80000"/>
              </a:lnSpc>
              <a:defRPr/>
            </a:pPr>
            <a:r>
              <a:rPr lang="en-US" sz="2400"/>
              <a:t>DRAM</a:t>
            </a:r>
          </a:p>
          <a:p>
            <a:pPr lvl="1" eaLnBrk="1" hangingPunct="1">
              <a:lnSpc>
                <a:spcPct val="80000"/>
              </a:lnSpc>
              <a:defRPr/>
            </a:pPr>
            <a:r>
              <a:rPr lang="en-US" sz="2400"/>
              <a:t>SDRAM</a:t>
            </a:r>
          </a:p>
          <a:p>
            <a:pPr lvl="1" eaLnBrk="1" hangingPunct="1">
              <a:lnSpc>
                <a:spcPct val="80000"/>
              </a:lnSpc>
              <a:defRPr/>
            </a:pPr>
            <a:endParaRPr lang="en-US" sz="2400"/>
          </a:p>
          <a:p>
            <a:pPr lvl="1" eaLnBrk="1" hangingPunct="1">
              <a:lnSpc>
                <a:spcPct val="80000"/>
              </a:lnSpc>
              <a:defRPr/>
            </a:pPr>
            <a:endParaRPr lang="en-US" sz="2400"/>
          </a:p>
        </p:txBody>
      </p:sp>
      <p:pic>
        <p:nvPicPr>
          <p:cNvPr id="9221" name="Picture 4" descr="ram"/>
          <p:cNvPicPr>
            <a:picLocks noChangeAspect="1" noChangeArrowheads="1"/>
          </p:cNvPicPr>
          <p:nvPr/>
        </p:nvPicPr>
        <p:blipFill>
          <a:blip r:embed="rId3"/>
          <a:srcRect/>
          <a:stretch>
            <a:fillRect/>
          </a:stretch>
        </p:blipFill>
        <p:spPr bwMode="auto">
          <a:xfrm>
            <a:off x="4191000" y="2133600"/>
            <a:ext cx="4191000" cy="4191000"/>
          </a:xfrm>
          <a:prstGeom prst="rect">
            <a:avLst/>
          </a:prstGeom>
          <a:noFill/>
          <a:ln w="9525">
            <a:noFill/>
            <a:miter lim="800000"/>
            <a:headEnd/>
            <a:tailEnd/>
          </a:ln>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6"/>
          <p:cNvSpPr>
            <a:spLocks noGrp="1"/>
          </p:cNvSpPr>
          <p:nvPr>
            <p:ph type="sldNum" sz="quarter" idx="11"/>
          </p:nvPr>
        </p:nvSpPr>
        <p:spPr>
          <a:noFill/>
        </p:spPr>
        <p:txBody>
          <a:bodyPr/>
          <a:lstStyle/>
          <a:p>
            <a:fld id="{17D78749-D1E1-4204-8DD9-4C945F6C1038}" type="slidenum">
              <a:rPr lang="en-US">
                <a:latin typeface="Arial" pitchFamily="34" charset="0"/>
              </a:rPr>
              <a:pPr/>
              <a:t>32</a:t>
            </a:fld>
            <a:endParaRPr lang="en-US">
              <a:latin typeface="Arial" pitchFamily="34" charset="0"/>
            </a:endParaRPr>
          </a:p>
        </p:txBody>
      </p:sp>
      <p:sp>
        <p:nvSpPr>
          <p:cNvPr id="181250" name="Rectangle 2"/>
          <p:cNvSpPr>
            <a:spLocks noGrp="1" noChangeArrowheads="1"/>
          </p:cNvSpPr>
          <p:nvPr>
            <p:ph type="title"/>
          </p:nvPr>
        </p:nvSpPr>
        <p:spPr/>
        <p:txBody>
          <a:bodyPr/>
          <a:lstStyle/>
          <a:p>
            <a:pPr eaLnBrk="1" hangingPunct="1">
              <a:defRPr/>
            </a:pPr>
            <a:r>
              <a:rPr lang="en-US"/>
              <a:t>How Much Ram is Needed</a:t>
            </a:r>
          </a:p>
        </p:txBody>
      </p:sp>
      <p:sp>
        <p:nvSpPr>
          <p:cNvPr id="181251" name="Rectangle 3"/>
          <p:cNvSpPr>
            <a:spLocks noGrp="1" noChangeArrowheads="1"/>
          </p:cNvSpPr>
          <p:nvPr>
            <p:ph type="body" sz="half" idx="1"/>
          </p:nvPr>
        </p:nvSpPr>
        <p:spPr>
          <a:xfrm>
            <a:off x="228600" y="1676400"/>
            <a:ext cx="5562600" cy="3124200"/>
          </a:xfrm>
        </p:spPr>
        <p:txBody>
          <a:bodyPr/>
          <a:lstStyle/>
          <a:p>
            <a:pPr eaLnBrk="1" hangingPunct="1">
              <a:defRPr/>
            </a:pPr>
            <a:r>
              <a:rPr lang="en-US" sz="2800"/>
              <a:t>RAM for System Software</a:t>
            </a:r>
          </a:p>
          <a:p>
            <a:pPr eaLnBrk="1" hangingPunct="1">
              <a:defRPr/>
            </a:pPr>
            <a:r>
              <a:rPr lang="en-US" sz="2800"/>
              <a:t>RAM for Productivity Software</a:t>
            </a:r>
          </a:p>
          <a:p>
            <a:pPr eaLnBrk="1" hangingPunct="1">
              <a:defRPr/>
            </a:pPr>
            <a:r>
              <a:rPr lang="en-US" sz="2800"/>
              <a:t>RAM for Entertainment</a:t>
            </a:r>
          </a:p>
          <a:p>
            <a:pPr eaLnBrk="1" hangingPunct="1">
              <a:defRPr/>
            </a:pPr>
            <a:r>
              <a:rPr lang="en-US" sz="2800"/>
              <a:t>RAM for Graphics Programs</a:t>
            </a:r>
          </a:p>
        </p:txBody>
      </p:sp>
      <p:pic>
        <p:nvPicPr>
          <p:cNvPr id="10245" name="Picture 4" descr="AAFOAWA0"/>
          <p:cNvPicPr>
            <a:picLocks noGrp="1" noChangeAspect="1" noChangeArrowheads="1"/>
          </p:cNvPicPr>
          <p:nvPr>
            <p:ph sz="quarter" idx="2"/>
          </p:nvPr>
        </p:nvPicPr>
        <p:blipFill>
          <a:blip r:embed="rId3"/>
          <a:srcRect/>
          <a:stretch>
            <a:fillRect/>
          </a:stretch>
        </p:blipFill>
        <p:spPr>
          <a:xfrm>
            <a:off x="6019800" y="1600200"/>
            <a:ext cx="2233613" cy="2514600"/>
          </a:xfrm>
          <a:noFill/>
        </p:spPr>
      </p:pic>
      <p:graphicFrame>
        <p:nvGraphicFramePr>
          <p:cNvPr id="181428" name="Group 180"/>
          <p:cNvGraphicFramePr>
            <a:graphicFrameLocks noGrp="1"/>
          </p:cNvGraphicFramePr>
          <p:nvPr>
            <p:ph sz="quarter" idx="3"/>
          </p:nvPr>
        </p:nvGraphicFramePr>
        <p:xfrm>
          <a:off x="914400" y="4191000"/>
          <a:ext cx="6324600" cy="1725613"/>
        </p:xfrm>
        <a:graphic>
          <a:graphicData uri="http://schemas.openxmlformats.org/drawingml/2006/table">
            <a:tbl>
              <a:tblPr/>
              <a:tblGrid>
                <a:gridCol w="25908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tblGrid>
              <a:tr h="38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outerShdw blurRad="38100" dist="38100" dir="2700000" algn="tl">
                              <a:srgbClr val="C0C0C0"/>
                            </a:outerShdw>
                          </a:effectLst>
                          <a:latin typeface="Arial" charset="0"/>
                        </a:rPr>
                        <a:t>System Software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outerShdw blurRad="38100" dist="38100" dir="2700000" algn="tl">
                              <a:srgbClr val="C0C0C0"/>
                            </a:outerShdw>
                          </a:effectLst>
                          <a:latin typeface="Arial" charset="0"/>
                        </a:rPr>
                        <a:t>Windows XP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outerShdw blurRad="38100" dist="38100" dir="2700000" algn="tl">
                              <a:srgbClr val="C0C0C0"/>
                            </a:outerShdw>
                          </a:effectLst>
                          <a:latin typeface="Arial" charset="0"/>
                        </a:rPr>
                        <a:t>128 MB</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outerShdw blurRad="38100" dist="38100" dir="2700000" algn="tl">
                              <a:srgbClr val="C0C0C0"/>
                            </a:outerShdw>
                          </a:effectLst>
                          <a:latin typeface="Arial" charset="0"/>
                        </a:rPr>
                        <a:t>Productivity Software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outerShdw blurRad="38100" dist="38100" dir="2700000" algn="tl">
                              <a:srgbClr val="C0C0C0"/>
                            </a:outerShdw>
                          </a:effectLst>
                          <a:latin typeface="Arial" charset="0"/>
                        </a:rPr>
                        <a:t>MS Office Pro</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outerShdw blurRad="38100" dist="38100" dir="2700000" algn="tl">
                              <a:srgbClr val="C0C0C0"/>
                            </a:outerShdw>
                          </a:effectLst>
                          <a:latin typeface="Arial" charset="0"/>
                        </a:rPr>
                        <a:t>128 MB</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outerShdw blurRad="38100" dist="38100" dir="2700000" algn="tl">
                              <a:srgbClr val="C0C0C0"/>
                            </a:outerShdw>
                          </a:effectLst>
                          <a:latin typeface="Arial" charset="0"/>
                        </a:rPr>
                        <a:t>Entertainment Software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outerShdw blurRad="38100" dist="38100" dir="2700000" algn="tl">
                              <a:srgbClr val="C0C0C0"/>
                            </a:outerShdw>
                          </a:effectLst>
                          <a:latin typeface="Arial" charset="0"/>
                        </a:rPr>
                        <a:t>Windows Media Player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outerShdw blurRad="38100" dist="38100" dir="2700000" algn="tl">
                              <a:srgbClr val="C0C0C0"/>
                            </a:outerShdw>
                          </a:effectLst>
                          <a:latin typeface="Arial" charset="0"/>
                        </a:rPr>
                        <a:t>64 MB</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02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outerShdw blurRad="38100" dist="38100" dir="2700000" algn="tl">
                              <a:srgbClr val="C0C0C0"/>
                            </a:outerShdw>
                          </a:effectLst>
                          <a:latin typeface="Arial" charset="0"/>
                        </a:rPr>
                        <a:t>Graphics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outerShdw blurRad="38100" dist="38100" dir="2700000" algn="tl">
                              <a:srgbClr val="C0C0C0"/>
                            </a:outerShdw>
                          </a:effectLst>
                          <a:latin typeface="Arial" charset="0"/>
                        </a:rPr>
                        <a:t>MS Picture It!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outerShdw blurRad="38100" dist="38100" dir="2700000" algn="tl">
                              <a:srgbClr val="C0C0C0"/>
                            </a:outerShdw>
                          </a:effectLst>
                          <a:latin typeface="Arial" charset="0"/>
                        </a:rPr>
                        <a:t>128 MB</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4"/>
          <p:cNvSpPr>
            <a:spLocks noGrp="1"/>
          </p:cNvSpPr>
          <p:nvPr>
            <p:ph type="sldNum" sz="quarter" idx="11"/>
          </p:nvPr>
        </p:nvSpPr>
        <p:spPr>
          <a:noFill/>
        </p:spPr>
        <p:txBody>
          <a:bodyPr/>
          <a:lstStyle/>
          <a:p>
            <a:fld id="{C0D6DBC0-8B66-49FE-9642-D3BD09C561B9}" type="slidenum">
              <a:rPr lang="en-US">
                <a:latin typeface="Arial" pitchFamily="34" charset="0"/>
              </a:rPr>
              <a:pPr/>
              <a:t>33</a:t>
            </a:fld>
            <a:endParaRPr lang="en-US">
              <a:latin typeface="Arial" pitchFamily="34" charset="0"/>
            </a:endParaRPr>
          </a:p>
        </p:txBody>
      </p:sp>
      <p:sp>
        <p:nvSpPr>
          <p:cNvPr id="112642" name="Rectangle 2"/>
          <p:cNvSpPr>
            <a:spLocks noGrp="1" noChangeArrowheads="1"/>
          </p:cNvSpPr>
          <p:nvPr>
            <p:ph type="title"/>
          </p:nvPr>
        </p:nvSpPr>
        <p:spPr/>
        <p:txBody>
          <a:bodyPr/>
          <a:lstStyle/>
          <a:p>
            <a:pPr eaLnBrk="1" hangingPunct="1">
              <a:defRPr/>
            </a:pPr>
            <a:r>
              <a:rPr lang="en-US"/>
              <a:t>Adding RAM</a:t>
            </a:r>
          </a:p>
        </p:txBody>
      </p:sp>
      <p:sp>
        <p:nvSpPr>
          <p:cNvPr id="112643" name="Rectangle 3"/>
          <p:cNvSpPr>
            <a:spLocks noGrp="1" noChangeArrowheads="1"/>
          </p:cNvSpPr>
          <p:nvPr>
            <p:ph type="body" idx="1"/>
          </p:nvPr>
        </p:nvSpPr>
        <p:spPr>
          <a:xfrm>
            <a:off x="152400" y="1600200"/>
            <a:ext cx="5181600" cy="4525963"/>
          </a:xfrm>
        </p:spPr>
        <p:txBody>
          <a:bodyPr/>
          <a:lstStyle/>
          <a:p>
            <a:pPr eaLnBrk="1" hangingPunct="1">
              <a:lnSpc>
                <a:spcPct val="90000"/>
              </a:lnSpc>
              <a:defRPr/>
            </a:pPr>
            <a:r>
              <a:rPr lang="en-US"/>
              <a:t>Increase system performance</a:t>
            </a:r>
          </a:p>
          <a:p>
            <a:pPr eaLnBrk="1" hangingPunct="1">
              <a:lnSpc>
                <a:spcPct val="90000"/>
              </a:lnSpc>
              <a:defRPr/>
            </a:pPr>
            <a:r>
              <a:rPr lang="en-US"/>
              <a:t>Things to consider:</a:t>
            </a:r>
          </a:p>
          <a:p>
            <a:pPr lvl="1" eaLnBrk="1" hangingPunct="1">
              <a:lnSpc>
                <a:spcPct val="90000"/>
              </a:lnSpc>
              <a:defRPr/>
            </a:pPr>
            <a:r>
              <a:rPr lang="en-US"/>
              <a:t>Type of RAM module</a:t>
            </a:r>
          </a:p>
          <a:p>
            <a:pPr lvl="1" eaLnBrk="1" hangingPunct="1">
              <a:lnSpc>
                <a:spcPct val="90000"/>
              </a:lnSpc>
              <a:defRPr/>
            </a:pPr>
            <a:r>
              <a:rPr lang="en-US"/>
              <a:t>Amount of RAM:</a:t>
            </a:r>
          </a:p>
          <a:p>
            <a:pPr lvl="2" eaLnBrk="1" hangingPunct="1">
              <a:lnSpc>
                <a:spcPct val="90000"/>
              </a:lnSpc>
              <a:defRPr/>
            </a:pPr>
            <a:r>
              <a:rPr lang="en-US"/>
              <a:t>Maximum limit</a:t>
            </a:r>
          </a:p>
          <a:p>
            <a:pPr lvl="2" eaLnBrk="1" hangingPunct="1">
              <a:lnSpc>
                <a:spcPct val="90000"/>
              </a:lnSpc>
              <a:defRPr/>
            </a:pPr>
            <a:r>
              <a:rPr lang="en-US"/>
              <a:t>Number of slots</a:t>
            </a:r>
          </a:p>
          <a:p>
            <a:pPr lvl="2" eaLnBrk="1" hangingPunct="1">
              <a:lnSpc>
                <a:spcPct val="90000"/>
              </a:lnSpc>
              <a:defRPr/>
            </a:pPr>
            <a:r>
              <a:rPr lang="en-US"/>
              <a:t>Operating system</a:t>
            </a:r>
          </a:p>
          <a:p>
            <a:pPr lvl="2" eaLnBrk="1" hangingPunct="1">
              <a:lnSpc>
                <a:spcPct val="90000"/>
              </a:lnSpc>
              <a:defRPr/>
            </a:pPr>
            <a:r>
              <a:rPr lang="en-US"/>
              <a:t>Applications running at the same time</a:t>
            </a:r>
          </a:p>
        </p:txBody>
      </p:sp>
      <p:pic>
        <p:nvPicPr>
          <p:cNvPr id="11269" name="Picture 4"/>
          <p:cNvPicPr>
            <a:picLocks noChangeAspect="1" noChangeArrowheads="1"/>
          </p:cNvPicPr>
          <p:nvPr/>
        </p:nvPicPr>
        <p:blipFill>
          <a:blip r:embed="rId3"/>
          <a:srcRect r="17647" b="47058"/>
          <a:stretch>
            <a:fillRect/>
          </a:stretch>
        </p:blipFill>
        <p:spPr bwMode="auto">
          <a:xfrm>
            <a:off x="4648200" y="2438400"/>
            <a:ext cx="3886200" cy="2497138"/>
          </a:xfrm>
          <a:prstGeom prst="rect">
            <a:avLst/>
          </a:prstGeom>
          <a:noFill/>
          <a:ln w="9525">
            <a:noFill/>
            <a:miter lim="800000"/>
            <a:headEnd/>
            <a:tailEnd/>
          </a:ln>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p:cNvSpPr>
            <a:spLocks noGrp="1"/>
          </p:cNvSpPr>
          <p:nvPr>
            <p:ph type="sldNum" sz="quarter" idx="11"/>
          </p:nvPr>
        </p:nvSpPr>
        <p:spPr>
          <a:noFill/>
        </p:spPr>
        <p:txBody>
          <a:bodyPr/>
          <a:lstStyle/>
          <a:p>
            <a:fld id="{9262D5E2-D12D-47C7-B4AA-C71992572BF0}" type="slidenum">
              <a:rPr lang="en-US">
                <a:latin typeface="Arial" pitchFamily="34" charset="0"/>
              </a:rPr>
              <a:pPr/>
              <a:t>34</a:t>
            </a:fld>
            <a:endParaRPr lang="en-US">
              <a:latin typeface="Arial" pitchFamily="34" charset="0"/>
            </a:endParaRPr>
          </a:p>
        </p:txBody>
      </p:sp>
      <p:sp>
        <p:nvSpPr>
          <p:cNvPr id="113666" name="Rectangle 2"/>
          <p:cNvSpPr>
            <a:spLocks noGrp="1" noChangeArrowheads="1"/>
          </p:cNvSpPr>
          <p:nvPr>
            <p:ph type="title"/>
          </p:nvPr>
        </p:nvSpPr>
        <p:spPr/>
        <p:txBody>
          <a:bodyPr/>
          <a:lstStyle/>
          <a:p>
            <a:pPr eaLnBrk="1" hangingPunct="1">
              <a:defRPr/>
            </a:pPr>
            <a:r>
              <a:rPr lang="en-US"/>
              <a:t>Evaluating Storage</a:t>
            </a:r>
          </a:p>
        </p:txBody>
      </p:sp>
      <p:sp>
        <p:nvSpPr>
          <p:cNvPr id="113667" name="Rectangle 3"/>
          <p:cNvSpPr>
            <a:spLocks noGrp="1" noChangeArrowheads="1"/>
          </p:cNvSpPr>
          <p:nvPr>
            <p:ph type="body" idx="1"/>
          </p:nvPr>
        </p:nvSpPr>
        <p:spPr/>
        <p:txBody>
          <a:bodyPr/>
          <a:lstStyle/>
          <a:p>
            <a:pPr eaLnBrk="1" hangingPunct="1">
              <a:defRPr/>
            </a:pPr>
            <a:r>
              <a:rPr lang="en-US"/>
              <a:t>Types of storage devices:</a:t>
            </a:r>
          </a:p>
          <a:p>
            <a:pPr lvl="1" eaLnBrk="1" hangingPunct="1">
              <a:defRPr/>
            </a:pPr>
            <a:r>
              <a:rPr lang="en-US"/>
              <a:t>Hard drive</a:t>
            </a:r>
          </a:p>
          <a:p>
            <a:pPr lvl="1" eaLnBrk="1" hangingPunct="1">
              <a:defRPr/>
            </a:pPr>
            <a:r>
              <a:rPr lang="en-US"/>
              <a:t>Floppy drive</a:t>
            </a:r>
          </a:p>
          <a:p>
            <a:pPr lvl="1" eaLnBrk="1" hangingPunct="1">
              <a:defRPr/>
            </a:pPr>
            <a:r>
              <a:rPr lang="en-US"/>
              <a:t>Zip disk drive</a:t>
            </a:r>
          </a:p>
          <a:p>
            <a:pPr lvl="1" eaLnBrk="1" hangingPunct="1">
              <a:defRPr/>
            </a:pPr>
            <a:r>
              <a:rPr lang="en-US"/>
              <a:t>CD/DVD</a:t>
            </a:r>
          </a:p>
          <a:p>
            <a:pPr lvl="1" eaLnBrk="1" hangingPunct="1">
              <a:defRPr/>
            </a:pPr>
            <a:r>
              <a:rPr lang="en-US"/>
              <a:t>Flash memory</a:t>
            </a:r>
          </a:p>
          <a:p>
            <a:pPr eaLnBrk="1" hangingPunct="1">
              <a:defRPr/>
            </a:pPr>
            <a:r>
              <a:rPr lang="en-US"/>
              <a:t>Nonvolatile storage</a:t>
            </a:r>
          </a:p>
        </p:txBody>
      </p:sp>
      <p:pic>
        <p:nvPicPr>
          <p:cNvPr id="12293" name="Picture 4" descr="hard_drive"/>
          <p:cNvPicPr>
            <a:picLocks noChangeAspect="1" noChangeArrowheads="1"/>
          </p:cNvPicPr>
          <p:nvPr/>
        </p:nvPicPr>
        <p:blipFill>
          <a:blip r:embed="rId3"/>
          <a:srcRect/>
          <a:stretch>
            <a:fillRect/>
          </a:stretch>
        </p:blipFill>
        <p:spPr bwMode="auto">
          <a:xfrm>
            <a:off x="3733800" y="2133600"/>
            <a:ext cx="2057400" cy="2057400"/>
          </a:xfrm>
          <a:prstGeom prst="rect">
            <a:avLst/>
          </a:prstGeom>
          <a:noFill/>
          <a:ln w="9525">
            <a:noFill/>
            <a:miter lim="800000"/>
            <a:headEnd/>
            <a:tailEnd/>
          </a:ln>
        </p:spPr>
      </p:pic>
      <p:pic>
        <p:nvPicPr>
          <p:cNvPr id="12294" name="Picture 5" descr="floppy"/>
          <p:cNvPicPr>
            <a:picLocks noChangeAspect="1" noChangeArrowheads="1"/>
          </p:cNvPicPr>
          <p:nvPr/>
        </p:nvPicPr>
        <p:blipFill>
          <a:blip r:embed="rId4"/>
          <a:srcRect/>
          <a:stretch>
            <a:fillRect/>
          </a:stretch>
        </p:blipFill>
        <p:spPr bwMode="auto">
          <a:xfrm>
            <a:off x="5486400" y="1752600"/>
            <a:ext cx="2286000" cy="2286000"/>
          </a:xfrm>
          <a:prstGeom prst="rect">
            <a:avLst/>
          </a:prstGeom>
          <a:noFill/>
          <a:ln w="9525">
            <a:noFill/>
            <a:miter lim="800000"/>
            <a:headEnd/>
            <a:tailEnd/>
          </a:ln>
        </p:spPr>
      </p:pic>
      <p:pic>
        <p:nvPicPr>
          <p:cNvPr id="12295" name="Picture 6" descr="cd drive"/>
          <p:cNvPicPr>
            <a:picLocks noChangeAspect="1" noChangeArrowheads="1"/>
          </p:cNvPicPr>
          <p:nvPr/>
        </p:nvPicPr>
        <p:blipFill>
          <a:blip r:embed="rId5"/>
          <a:srcRect/>
          <a:stretch>
            <a:fillRect/>
          </a:stretch>
        </p:blipFill>
        <p:spPr bwMode="auto">
          <a:xfrm>
            <a:off x="4953000" y="3429000"/>
            <a:ext cx="1905000" cy="1905000"/>
          </a:xfrm>
          <a:prstGeom prst="rect">
            <a:avLst/>
          </a:prstGeom>
          <a:noFill/>
          <a:ln w="9525">
            <a:noFill/>
            <a:miter lim="800000"/>
            <a:headEnd/>
            <a:tailEnd/>
          </a:ln>
        </p:spPr>
      </p:pic>
      <p:pic>
        <p:nvPicPr>
          <p:cNvPr id="12296" name="Picture 7" descr="zip"/>
          <p:cNvPicPr>
            <a:picLocks noChangeAspect="1" noChangeArrowheads="1"/>
          </p:cNvPicPr>
          <p:nvPr/>
        </p:nvPicPr>
        <p:blipFill>
          <a:blip r:embed="rId6"/>
          <a:srcRect/>
          <a:stretch>
            <a:fillRect/>
          </a:stretch>
        </p:blipFill>
        <p:spPr bwMode="auto">
          <a:xfrm>
            <a:off x="6934200" y="3124200"/>
            <a:ext cx="1943100" cy="1943100"/>
          </a:xfrm>
          <a:prstGeom prst="rect">
            <a:avLst/>
          </a:prstGeom>
          <a:noFill/>
          <a:ln w="9525">
            <a:noFill/>
            <a:miter lim="800000"/>
            <a:headEnd/>
            <a:tailEnd/>
          </a:ln>
        </p:spPr>
      </p:pic>
      <p:pic>
        <p:nvPicPr>
          <p:cNvPr id="12297" name="Picture 8" descr="Micro"/>
          <p:cNvPicPr>
            <a:picLocks noChangeAspect="1" noChangeArrowheads="1"/>
          </p:cNvPicPr>
          <p:nvPr/>
        </p:nvPicPr>
        <p:blipFill>
          <a:blip r:embed="rId7"/>
          <a:srcRect/>
          <a:stretch>
            <a:fillRect/>
          </a:stretch>
        </p:blipFill>
        <p:spPr bwMode="auto">
          <a:xfrm>
            <a:off x="6477000" y="4191000"/>
            <a:ext cx="1371600" cy="1371600"/>
          </a:xfrm>
          <a:prstGeom prst="rect">
            <a:avLst/>
          </a:prstGeom>
          <a:noFill/>
          <a:ln w="9525">
            <a:noFill/>
            <a:miter lim="800000"/>
            <a:headEnd/>
            <a:tailEnd/>
          </a:ln>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p:cNvSpPr>
            <a:spLocks noGrp="1"/>
          </p:cNvSpPr>
          <p:nvPr>
            <p:ph type="sldNum" sz="quarter" idx="11"/>
          </p:nvPr>
        </p:nvSpPr>
        <p:spPr>
          <a:noFill/>
        </p:spPr>
        <p:txBody>
          <a:bodyPr/>
          <a:lstStyle/>
          <a:p>
            <a:fld id="{54568748-BCCE-41BF-8A00-963E021B615D}" type="slidenum">
              <a:rPr lang="en-US">
                <a:latin typeface="Arial" pitchFamily="34" charset="0"/>
              </a:rPr>
              <a:pPr/>
              <a:t>35</a:t>
            </a:fld>
            <a:endParaRPr lang="en-US">
              <a:latin typeface="Arial" pitchFamily="34" charset="0"/>
            </a:endParaRPr>
          </a:p>
        </p:txBody>
      </p:sp>
      <p:sp>
        <p:nvSpPr>
          <p:cNvPr id="116738" name="Rectangle 2"/>
          <p:cNvSpPr>
            <a:spLocks noGrp="1" noChangeArrowheads="1"/>
          </p:cNvSpPr>
          <p:nvPr>
            <p:ph type="title"/>
          </p:nvPr>
        </p:nvSpPr>
        <p:spPr/>
        <p:txBody>
          <a:bodyPr/>
          <a:lstStyle/>
          <a:p>
            <a:pPr eaLnBrk="1" hangingPunct="1">
              <a:defRPr/>
            </a:pPr>
            <a:r>
              <a:rPr lang="en-US"/>
              <a:t>The Hard Disk Drive</a:t>
            </a:r>
          </a:p>
        </p:txBody>
      </p:sp>
      <p:sp>
        <p:nvSpPr>
          <p:cNvPr id="116739" name="Rectangle 3"/>
          <p:cNvSpPr>
            <a:spLocks noGrp="1" noChangeArrowheads="1"/>
          </p:cNvSpPr>
          <p:nvPr>
            <p:ph type="body" idx="1"/>
          </p:nvPr>
        </p:nvSpPr>
        <p:spPr>
          <a:xfrm>
            <a:off x="457200" y="1600200"/>
            <a:ext cx="5105400" cy="4525963"/>
          </a:xfrm>
        </p:spPr>
        <p:txBody>
          <a:bodyPr/>
          <a:lstStyle/>
          <a:p>
            <a:pPr eaLnBrk="1" hangingPunct="1">
              <a:lnSpc>
                <a:spcPct val="90000"/>
              </a:lnSpc>
              <a:defRPr/>
            </a:pPr>
            <a:r>
              <a:rPr lang="en-US" sz="2800"/>
              <a:t>Storage capacity up to 400 GB</a:t>
            </a:r>
          </a:p>
          <a:p>
            <a:pPr eaLnBrk="1" hangingPunct="1">
              <a:lnSpc>
                <a:spcPct val="90000"/>
              </a:lnSpc>
              <a:defRPr/>
            </a:pPr>
            <a:r>
              <a:rPr lang="en-US" sz="2800"/>
              <a:t>Access time is measured in milliseconds</a:t>
            </a:r>
          </a:p>
          <a:p>
            <a:pPr eaLnBrk="1" hangingPunct="1">
              <a:lnSpc>
                <a:spcPct val="90000"/>
              </a:lnSpc>
              <a:defRPr/>
            </a:pPr>
            <a:r>
              <a:rPr lang="en-US" sz="2800"/>
              <a:t>Data transfer rate is measured in megabits or megabytes per second</a:t>
            </a:r>
          </a:p>
          <a:p>
            <a:pPr eaLnBrk="1" hangingPunct="1">
              <a:lnSpc>
                <a:spcPct val="90000"/>
              </a:lnSpc>
              <a:defRPr/>
            </a:pPr>
            <a:r>
              <a:rPr lang="en-US" sz="2800"/>
              <a:t>Spindle speed is measured in revolutions per minute (rpm)</a:t>
            </a:r>
          </a:p>
        </p:txBody>
      </p:sp>
      <p:sp>
        <p:nvSpPr>
          <p:cNvPr id="13317" name="Rectangle 12"/>
          <p:cNvSpPr>
            <a:spLocks noChangeArrowheads="1"/>
          </p:cNvSpPr>
          <p:nvPr/>
        </p:nvSpPr>
        <p:spPr bwMode="auto">
          <a:xfrm>
            <a:off x="6553200" y="3276600"/>
            <a:ext cx="1447800" cy="2057400"/>
          </a:xfrm>
          <a:prstGeom prst="rect">
            <a:avLst/>
          </a:prstGeom>
          <a:solidFill>
            <a:schemeClr val="bg1"/>
          </a:solidFill>
          <a:ln w="9525" algn="ctr">
            <a:noFill/>
            <a:miter lim="800000"/>
            <a:headEnd/>
            <a:tailEnd/>
          </a:ln>
        </p:spPr>
        <p:txBody>
          <a:bodyPr wrap="none" anchor="ctr"/>
          <a:lstStyle/>
          <a:p>
            <a:endParaRPr lang="en-US"/>
          </a:p>
        </p:txBody>
      </p:sp>
      <p:pic>
        <p:nvPicPr>
          <p:cNvPr id="13318" name="Picture 13" descr="AAFOAQQ0"/>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096000" y="3048000"/>
            <a:ext cx="2378075" cy="2505075"/>
          </a:xfrm>
          <a:prstGeom prst="rect">
            <a:avLst/>
          </a:prstGeom>
          <a:noFill/>
          <a:ln w="9525">
            <a:noFill/>
            <a:miter lim="800000"/>
            <a:headEnd/>
            <a:tailEnd/>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Slide Number Placeholder 4"/>
          <p:cNvSpPr>
            <a:spLocks noGrp="1"/>
          </p:cNvSpPr>
          <p:nvPr>
            <p:ph type="sldNum" sz="quarter" idx="11"/>
          </p:nvPr>
        </p:nvSpPr>
        <p:spPr>
          <a:noFill/>
        </p:spPr>
        <p:txBody>
          <a:bodyPr/>
          <a:lstStyle/>
          <a:p>
            <a:fld id="{6EFA9AEA-AB39-4104-A8B1-024EC00E7709}" type="slidenum">
              <a:rPr lang="en-US">
                <a:latin typeface="Arial" pitchFamily="34" charset="0"/>
              </a:rPr>
              <a:pPr/>
              <a:t>36</a:t>
            </a:fld>
            <a:endParaRPr lang="en-US">
              <a:latin typeface="Arial" pitchFamily="34" charset="0"/>
            </a:endParaRPr>
          </a:p>
        </p:txBody>
      </p:sp>
      <p:sp>
        <p:nvSpPr>
          <p:cNvPr id="203778" name="Rectangle 2"/>
          <p:cNvSpPr>
            <a:spLocks noGrp="1" noChangeArrowheads="1"/>
          </p:cNvSpPr>
          <p:nvPr>
            <p:ph type="title"/>
          </p:nvPr>
        </p:nvSpPr>
        <p:spPr/>
        <p:txBody>
          <a:bodyPr/>
          <a:lstStyle/>
          <a:p>
            <a:pPr eaLnBrk="1" hangingPunct="1">
              <a:defRPr/>
            </a:pPr>
            <a:r>
              <a:rPr lang="en-US"/>
              <a:t>How a Hard Disk Works</a:t>
            </a:r>
          </a:p>
        </p:txBody>
      </p:sp>
      <p:sp>
        <p:nvSpPr>
          <p:cNvPr id="203779" name="Rectangle 3"/>
          <p:cNvSpPr>
            <a:spLocks noGrp="1" noChangeArrowheads="1"/>
          </p:cNvSpPr>
          <p:nvPr>
            <p:ph type="body" idx="1"/>
          </p:nvPr>
        </p:nvSpPr>
        <p:spPr>
          <a:xfrm>
            <a:off x="457200" y="1447800"/>
            <a:ext cx="4953000" cy="4525963"/>
          </a:xfrm>
        </p:spPr>
        <p:txBody>
          <a:bodyPr>
            <a:normAutofit lnSpcReduction="10000"/>
          </a:bodyPr>
          <a:lstStyle/>
          <a:p>
            <a:pPr eaLnBrk="1" hangingPunct="1">
              <a:lnSpc>
                <a:spcPct val="90000"/>
              </a:lnSpc>
              <a:defRPr/>
            </a:pPr>
            <a:r>
              <a:rPr lang="en-US" sz="2800"/>
              <a:t>Composed of several coated platters stacked </a:t>
            </a:r>
            <a:br>
              <a:rPr lang="en-US" sz="2800"/>
            </a:br>
            <a:r>
              <a:rPr lang="en-US" sz="2800"/>
              <a:t>on a spindle</a:t>
            </a:r>
          </a:p>
          <a:p>
            <a:pPr eaLnBrk="1" hangingPunct="1">
              <a:lnSpc>
                <a:spcPct val="90000"/>
              </a:lnSpc>
              <a:defRPr/>
            </a:pPr>
            <a:r>
              <a:rPr lang="en-US" sz="2800"/>
              <a:t>Data saved to the disk: pattern of magnetized spots</a:t>
            </a:r>
            <a:br>
              <a:rPr lang="en-US" sz="2400"/>
            </a:br>
            <a:r>
              <a:rPr lang="en-US" sz="2400"/>
              <a:t>– Spots = 1</a:t>
            </a:r>
            <a:br>
              <a:rPr lang="en-US" sz="2400"/>
            </a:br>
            <a:r>
              <a:rPr lang="en-US" sz="2400"/>
              <a:t>– Spaces = 0</a:t>
            </a:r>
          </a:p>
          <a:p>
            <a:pPr eaLnBrk="1" hangingPunct="1">
              <a:lnSpc>
                <a:spcPct val="90000"/>
              </a:lnSpc>
              <a:defRPr/>
            </a:pPr>
            <a:r>
              <a:rPr lang="en-US" sz="2800"/>
              <a:t>Between platters are read/write heads that read and write magnetized data</a:t>
            </a:r>
          </a:p>
          <a:p>
            <a:pPr eaLnBrk="1" hangingPunct="1">
              <a:lnSpc>
                <a:spcPct val="90000"/>
              </a:lnSpc>
              <a:defRPr/>
            </a:pPr>
            <a:r>
              <a:rPr lang="en-US" sz="2800"/>
              <a:t>Spots are translated </a:t>
            </a:r>
            <a:br>
              <a:rPr lang="en-US" sz="2800"/>
            </a:br>
            <a:r>
              <a:rPr lang="en-US" sz="2800"/>
              <a:t>into data</a:t>
            </a:r>
          </a:p>
        </p:txBody>
      </p:sp>
      <p:pic>
        <p:nvPicPr>
          <p:cNvPr id="14341" name="Picture 9"/>
          <p:cNvPicPr>
            <a:picLocks noChangeAspect="1" noChangeArrowheads="1"/>
          </p:cNvPicPr>
          <p:nvPr/>
        </p:nvPicPr>
        <p:blipFill>
          <a:blip r:embed="rId3"/>
          <a:srcRect r="35001" b="39999"/>
          <a:stretch>
            <a:fillRect/>
          </a:stretch>
        </p:blipFill>
        <p:spPr bwMode="auto">
          <a:xfrm>
            <a:off x="5943600" y="3429000"/>
            <a:ext cx="2743200" cy="2532063"/>
          </a:xfrm>
          <a:prstGeom prst="rect">
            <a:avLst/>
          </a:prstGeom>
          <a:noFill/>
          <a:ln w="9525">
            <a:noFill/>
            <a:miter lim="800000"/>
            <a:headEnd/>
            <a:tailEnd/>
          </a:ln>
        </p:spPr>
      </p:pic>
      <p:sp>
        <p:nvSpPr>
          <p:cNvPr id="14342" name="Text Box 10"/>
          <p:cNvSpPr txBox="1">
            <a:spLocks noChangeArrowheads="1"/>
          </p:cNvSpPr>
          <p:nvPr/>
        </p:nvSpPr>
        <p:spPr bwMode="auto">
          <a:xfrm>
            <a:off x="5334000" y="2819400"/>
            <a:ext cx="1828800" cy="366713"/>
          </a:xfrm>
          <a:prstGeom prst="rect">
            <a:avLst/>
          </a:prstGeom>
          <a:noFill/>
          <a:ln w="9525">
            <a:noFill/>
            <a:miter lim="800000"/>
            <a:headEnd/>
            <a:tailEnd/>
          </a:ln>
        </p:spPr>
        <p:txBody>
          <a:bodyPr>
            <a:spAutoFit/>
          </a:bodyPr>
          <a:lstStyle/>
          <a:p>
            <a:pPr algn="l">
              <a:spcBef>
                <a:spcPct val="50000"/>
              </a:spcBef>
            </a:pPr>
            <a:r>
              <a:rPr lang="en-US" sz="1800">
                <a:solidFill>
                  <a:schemeClr val="bg1"/>
                </a:solidFill>
                <a:latin typeface="Verdana" pitchFamily="34" charset="0"/>
              </a:rPr>
              <a:t>Platters</a:t>
            </a:r>
            <a:r>
              <a:rPr lang="en-US" sz="1800" b="1">
                <a:solidFill>
                  <a:srgbClr val="FFFBDD"/>
                </a:solidFill>
                <a:latin typeface="Verdana" pitchFamily="34" charset="0"/>
              </a:rPr>
              <a:t> </a:t>
            </a:r>
          </a:p>
        </p:txBody>
      </p:sp>
      <p:sp>
        <p:nvSpPr>
          <p:cNvPr id="14343" name="Text Box 11"/>
          <p:cNvSpPr txBox="1">
            <a:spLocks noChangeArrowheads="1"/>
          </p:cNvSpPr>
          <p:nvPr/>
        </p:nvSpPr>
        <p:spPr bwMode="auto">
          <a:xfrm>
            <a:off x="7315200" y="2514600"/>
            <a:ext cx="1828800" cy="641350"/>
          </a:xfrm>
          <a:prstGeom prst="rect">
            <a:avLst/>
          </a:prstGeom>
          <a:noFill/>
          <a:ln w="9525">
            <a:noFill/>
            <a:miter lim="800000"/>
            <a:headEnd/>
            <a:tailEnd/>
          </a:ln>
        </p:spPr>
        <p:txBody>
          <a:bodyPr>
            <a:spAutoFit/>
          </a:bodyPr>
          <a:lstStyle/>
          <a:p>
            <a:pPr algn="l">
              <a:spcBef>
                <a:spcPct val="50000"/>
              </a:spcBef>
            </a:pPr>
            <a:r>
              <a:rPr lang="en-US" sz="1800">
                <a:solidFill>
                  <a:schemeClr val="bg1"/>
                </a:solidFill>
                <a:latin typeface="Verdana" pitchFamily="34" charset="0"/>
              </a:rPr>
              <a:t>Read/write</a:t>
            </a:r>
            <a:r>
              <a:rPr lang="en-US" sz="1800" b="1">
                <a:solidFill>
                  <a:srgbClr val="FFFBDD"/>
                </a:solidFill>
                <a:latin typeface="Verdana" pitchFamily="34" charset="0"/>
              </a:rPr>
              <a:t> </a:t>
            </a:r>
            <a:r>
              <a:rPr lang="en-US" sz="1800">
                <a:solidFill>
                  <a:schemeClr val="bg1"/>
                </a:solidFill>
                <a:latin typeface="Verdana" pitchFamily="34" charset="0"/>
              </a:rPr>
              <a:t>head</a:t>
            </a:r>
          </a:p>
        </p:txBody>
      </p:sp>
      <p:sp>
        <p:nvSpPr>
          <p:cNvPr id="14344" name="Text Box 12"/>
          <p:cNvSpPr txBox="1">
            <a:spLocks noChangeArrowheads="1"/>
          </p:cNvSpPr>
          <p:nvPr/>
        </p:nvSpPr>
        <p:spPr bwMode="auto">
          <a:xfrm>
            <a:off x="4343400" y="5867400"/>
            <a:ext cx="1828800" cy="366713"/>
          </a:xfrm>
          <a:prstGeom prst="rect">
            <a:avLst/>
          </a:prstGeom>
          <a:noFill/>
          <a:ln w="9525">
            <a:noFill/>
            <a:miter lim="800000"/>
            <a:headEnd/>
            <a:tailEnd/>
          </a:ln>
        </p:spPr>
        <p:txBody>
          <a:bodyPr>
            <a:spAutoFit/>
          </a:bodyPr>
          <a:lstStyle/>
          <a:p>
            <a:pPr algn="l">
              <a:spcBef>
                <a:spcPct val="50000"/>
              </a:spcBef>
            </a:pPr>
            <a:r>
              <a:rPr lang="en-US" sz="1800">
                <a:solidFill>
                  <a:schemeClr val="bg1"/>
                </a:solidFill>
                <a:latin typeface="Verdana" pitchFamily="34" charset="0"/>
              </a:rPr>
              <a:t>Access</a:t>
            </a:r>
            <a:r>
              <a:rPr lang="en-US" sz="1800" b="1">
                <a:solidFill>
                  <a:srgbClr val="FFFBDD"/>
                </a:solidFill>
                <a:latin typeface="Verdana" pitchFamily="34" charset="0"/>
              </a:rPr>
              <a:t> </a:t>
            </a:r>
            <a:r>
              <a:rPr lang="en-US" sz="1800">
                <a:solidFill>
                  <a:schemeClr val="bg1"/>
                </a:solidFill>
                <a:latin typeface="Verdana" pitchFamily="34" charset="0"/>
              </a:rPr>
              <a:t>arms</a:t>
            </a:r>
            <a:r>
              <a:rPr lang="en-US" sz="1800" b="1">
                <a:solidFill>
                  <a:srgbClr val="FFFBDD"/>
                </a:solidFill>
                <a:latin typeface="Verdana" pitchFamily="34" charset="0"/>
              </a:rPr>
              <a:t> </a:t>
            </a:r>
          </a:p>
        </p:txBody>
      </p:sp>
      <p:sp>
        <p:nvSpPr>
          <p:cNvPr id="14345" name="Line 13"/>
          <p:cNvSpPr>
            <a:spLocks noChangeShapeType="1"/>
          </p:cNvSpPr>
          <p:nvPr/>
        </p:nvSpPr>
        <p:spPr bwMode="auto">
          <a:xfrm flipV="1">
            <a:off x="5715000" y="4495800"/>
            <a:ext cx="1676400" cy="1219200"/>
          </a:xfrm>
          <a:prstGeom prst="line">
            <a:avLst/>
          </a:prstGeom>
          <a:noFill/>
          <a:ln w="38100">
            <a:solidFill>
              <a:schemeClr val="tx1"/>
            </a:solidFill>
            <a:round/>
            <a:headEnd/>
            <a:tailEnd type="triangle" w="med" len="med"/>
          </a:ln>
        </p:spPr>
        <p:txBody>
          <a:bodyPr/>
          <a:lstStyle/>
          <a:p>
            <a:endParaRPr lang="en-US"/>
          </a:p>
        </p:txBody>
      </p:sp>
      <p:sp>
        <p:nvSpPr>
          <p:cNvPr id="14346" name="Line 14"/>
          <p:cNvSpPr>
            <a:spLocks noChangeShapeType="1"/>
          </p:cNvSpPr>
          <p:nvPr/>
        </p:nvSpPr>
        <p:spPr bwMode="auto">
          <a:xfrm>
            <a:off x="5943600" y="3124200"/>
            <a:ext cx="914400" cy="1371600"/>
          </a:xfrm>
          <a:prstGeom prst="line">
            <a:avLst/>
          </a:prstGeom>
          <a:noFill/>
          <a:ln w="38100">
            <a:solidFill>
              <a:schemeClr val="tx1"/>
            </a:solidFill>
            <a:round/>
            <a:headEnd/>
            <a:tailEnd type="triangle" w="med" len="med"/>
          </a:ln>
        </p:spPr>
        <p:txBody>
          <a:bodyPr/>
          <a:lstStyle/>
          <a:p>
            <a:endParaRPr lang="en-US"/>
          </a:p>
        </p:txBody>
      </p:sp>
      <p:sp>
        <p:nvSpPr>
          <p:cNvPr id="14347" name="Line 15"/>
          <p:cNvSpPr>
            <a:spLocks noChangeShapeType="1"/>
          </p:cNvSpPr>
          <p:nvPr/>
        </p:nvSpPr>
        <p:spPr bwMode="auto">
          <a:xfrm flipH="1">
            <a:off x="7086600" y="3124200"/>
            <a:ext cx="457200" cy="1143000"/>
          </a:xfrm>
          <a:prstGeom prst="line">
            <a:avLst/>
          </a:prstGeom>
          <a:noFill/>
          <a:ln w="38100">
            <a:solidFill>
              <a:schemeClr val="tx1"/>
            </a:solidFill>
            <a:round/>
            <a:headEnd/>
            <a:tailEnd type="triangle" w="med" len="med"/>
          </a:ln>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3779"/>
                                        </p:tgtEl>
                                        <p:attrNameLst>
                                          <p:attrName>style.visibility</p:attrName>
                                        </p:attrNameLst>
                                      </p:cBhvr>
                                      <p:to>
                                        <p:strVal val="visible"/>
                                      </p:to>
                                    </p:set>
                                    <p:animEffect transition="in" filter="wipe(left)">
                                      <p:cBhvr>
                                        <p:cTn id="7" dur="500"/>
                                        <p:tgtEl>
                                          <p:spTgt spid="203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4"/>
          <p:cNvSpPr>
            <a:spLocks noGrp="1"/>
          </p:cNvSpPr>
          <p:nvPr>
            <p:ph type="sldNum" sz="quarter" idx="11"/>
          </p:nvPr>
        </p:nvSpPr>
        <p:spPr>
          <a:noFill/>
        </p:spPr>
        <p:txBody>
          <a:bodyPr/>
          <a:lstStyle/>
          <a:p>
            <a:fld id="{E97AB440-52F0-4B22-AE39-2A292106F9F0}" type="slidenum">
              <a:rPr lang="en-US">
                <a:latin typeface="Arial" pitchFamily="34" charset="0"/>
              </a:rPr>
              <a:pPr/>
              <a:t>37</a:t>
            </a:fld>
            <a:endParaRPr lang="en-US">
              <a:latin typeface="Arial" pitchFamily="34" charset="0"/>
            </a:endParaRPr>
          </a:p>
        </p:txBody>
      </p:sp>
      <p:sp>
        <p:nvSpPr>
          <p:cNvPr id="117762" name="Rectangle 2"/>
          <p:cNvSpPr>
            <a:spLocks noGrp="1" noChangeArrowheads="1"/>
          </p:cNvSpPr>
          <p:nvPr>
            <p:ph type="title"/>
          </p:nvPr>
        </p:nvSpPr>
        <p:spPr/>
        <p:txBody>
          <a:bodyPr/>
          <a:lstStyle/>
          <a:p>
            <a:pPr eaLnBrk="1" hangingPunct="1">
              <a:defRPr/>
            </a:pPr>
            <a:r>
              <a:rPr lang="en-US"/>
              <a:t>Portable Storage</a:t>
            </a:r>
          </a:p>
        </p:txBody>
      </p:sp>
      <p:sp>
        <p:nvSpPr>
          <p:cNvPr id="117763" name="Rectangle 3"/>
          <p:cNvSpPr>
            <a:spLocks noGrp="1" noChangeArrowheads="1"/>
          </p:cNvSpPr>
          <p:nvPr>
            <p:ph type="body" idx="1"/>
          </p:nvPr>
        </p:nvSpPr>
        <p:spPr>
          <a:xfrm>
            <a:off x="457200" y="1600200"/>
            <a:ext cx="4419600" cy="4525963"/>
          </a:xfrm>
        </p:spPr>
        <p:txBody>
          <a:bodyPr/>
          <a:lstStyle/>
          <a:p>
            <a:pPr eaLnBrk="1" hangingPunct="1">
              <a:lnSpc>
                <a:spcPct val="80000"/>
              </a:lnSpc>
              <a:defRPr/>
            </a:pPr>
            <a:r>
              <a:rPr lang="en-US" sz="2400"/>
              <a:t>Gives us the ability to move data from one computer to another</a:t>
            </a:r>
          </a:p>
          <a:p>
            <a:pPr eaLnBrk="1" hangingPunct="1">
              <a:lnSpc>
                <a:spcPct val="80000"/>
              </a:lnSpc>
              <a:defRPr/>
            </a:pPr>
            <a:r>
              <a:rPr lang="en-US" sz="2400"/>
              <a:t>Types of portable storage devices:</a:t>
            </a:r>
          </a:p>
          <a:p>
            <a:pPr lvl="1" eaLnBrk="1" hangingPunct="1">
              <a:lnSpc>
                <a:spcPct val="80000"/>
              </a:lnSpc>
              <a:defRPr/>
            </a:pPr>
            <a:r>
              <a:rPr lang="en-US" sz="2000"/>
              <a:t>Floppy disk:</a:t>
            </a:r>
          </a:p>
          <a:p>
            <a:pPr lvl="2" eaLnBrk="1" hangingPunct="1">
              <a:lnSpc>
                <a:spcPct val="80000"/>
              </a:lnSpc>
              <a:defRPr/>
            </a:pPr>
            <a:r>
              <a:rPr lang="en-US" sz="1800"/>
              <a:t>Capacity 1.44 MB</a:t>
            </a:r>
          </a:p>
          <a:p>
            <a:pPr lvl="1" eaLnBrk="1" hangingPunct="1">
              <a:lnSpc>
                <a:spcPct val="80000"/>
              </a:lnSpc>
              <a:defRPr/>
            </a:pPr>
            <a:r>
              <a:rPr lang="en-US" sz="2000"/>
              <a:t>Zip disk:</a:t>
            </a:r>
          </a:p>
          <a:p>
            <a:pPr lvl="2" eaLnBrk="1" hangingPunct="1">
              <a:lnSpc>
                <a:spcPct val="80000"/>
              </a:lnSpc>
              <a:defRPr/>
            </a:pPr>
            <a:r>
              <a:rPr lang="en-US" sz="1800"/>
              <a:t>Capacity 100 MB to 750 MB</a:t>
            </a:r>
          </a:p>
          <a:p>
            <a:pPr lvl="1" eaLnBrk="1" hangingPunct="1">
              <a:lnSpc>
                <a:spcPct val="80000"/>
              </a:lnSpc>
              <a:defRPr/>
            </a:pPr>
            <a:r>
              <a:rPr lang="en-US" sz="2000"/>
              <a:t>CD-R, CD-RW, DVD-R, DVD-RW:</a:t>
            </a:r>
          </a:p>
          <a:p>
            <a:pPr lvl="2" eaLnBrk="1" hangingPunct="1">
              <a:lnSpc>
                <a:spcPct val="80000"/>
              </a:lnSpc>
              <a:defRPr/>
            </a:pPr>
            <a:r>
              <a:rPr lang="en-US" sz="1800"/>
              <a:t>Capacity 700 MB to 9.4 GB</a:t>
            </a:r>
          </a:p>
          <a:p>
            <a:pPr lvl="1" eaLnBrk="1" hangingPunct="1">
              <a:lnSpc>
                <a:spcPct val="80000"/>
              </a:lnSpc>
              <a:defRPr/>
            </a:pPr>
            <a:r>
              <a:rPr lang="en-US" sz="2000"/>
              <a:t>Flash drive:</a:t>
            </a:r>
          </a:p>
          <a:p>
            <a:pPr lvl="2" eaLnBrk="1" hangingPunct="1">
              <a:lnSpc>
                <a:spcPct val="80000"/>
              </a:lnSpc>
              <a:defRPr/>
            </a:pPr>
            <a:r>
              <a:rPr lang="en-US" sz="1800"/>
              <a:t>Capacity 32 MB to 1 GB</a:t>
            </a:r>
          </a:p>
          <a:p>
            <a:pPr lvl="2" eaLnBrk="1" hangingPunct="1">
              <a:lnSpc>
                <a:spcPct val="80000"/>
              </a:lnSpc>
              <a:defRPr/>
            </a:pPr>
            <a:endParaRPr lang="en-US" sz="1800"/>
          </a:p>
        </p:txBody>
      </p:sp>
      <p:pic>
        <p:nvPicPr>
          <p:cNvPr id="15365" name="Picture 10"/>
          <p:cNvPicPr>
            <a:picLocks noChangeAspect="1" noChangeArrowheads="1"/>
          </p:cNvPicPr>
          <p:nvPr/>
        </p:nvPicPr>
        <p:blipFill>
          <a:blip r:embed="rId3"/>
          <a:srcRect/>
          <a:stretch>
            <a:fillRect/>
          </a:stretch>
        </p:blipFill>
        <p:spPr bwMode="auto">
          <a:xfrm rot="-1570031">
            <a:off x="5181600" y="2133600"/>
            <a:ext cx="3352800" cy="1019175"/>
          </a:xfrm>
          <a:prstGeom prst="rect">
            <a:avLst/>
          </a:prstGeom>
          <a:noFill/>
          <a:ln w="9525">
            <a:noFill/>
            <a:miter lim="800000"/>
            <a:headEnd/>
            <a:tailEnd/>
          </a:ln>
        </p:spPr>
      </p:pic>
      <p:pic>
        <p:nvPicPr>
          <p:cNvPr id="15366" name="Picture 9"/>
          <p:cNvPicPr>
            <a:picLocks noChangeAspect="1" noChangeArrowheads="1"/>
          </p:cNvPicPr>
          <p:nvPr/>
        </p:nvPicPr>
        <p:blipFill>
          <a:blip r:embed="rId4"/>
          <a:srcRect/>
          <a:stretch>
            <a:fillRect/>
          </a:stretch>
        </p:blipFill>
        <p:spPr bwMode="auto">
          <a:xfrm>
            <a:off x="5410200" y="3579813"/>
            <a:ext cx="3305175" cy="2455862"/>
          </a:xfrm>
          <a:prstGeom prst="rect">
            <a:avLst/>
          </a:prstGeom>
          <a:noFill/>
          <a:ln w="9525">
            <a:noFill/>
            <a:miter lim="800000"/>
            <a:headEnd/>
            <a:tailEnd/>
          </a:ln>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4"/>
          <p:cNvSpPr>
            <a:spLocks noGrp="1"/>
          </p:cNvSpPr>
          <p:nvPr>
            <p:ph type="sldNum" sz="quarter" idx="11"/>
          </p:nvPr>
        </p:nvSpPr>
        <p:spPr>
          <a:noFill/>
        </p:spPr>
        <p:txBody>
          <a:bodyPr/>
          <a:lstStyle/>
          <a:p>
            <a:fld id="{81FBA800-004B-4E4F-9BF1-A2539C28BD9B}" type="slidenum">
              <a:rPr lang="en-US">
                <a:latin typeface="Arial" pitchFamily="34" charset="0"/>
              </a:rPr>
              <a:pPr/>
              <a:t>38</a:t>
            </a:fld>
            <a:endParaRPr lang="en-US">
              <a:latin typeface="Arial" pitchFamily="34" charset="0"/>
            </a:endParaRPr>
          </a:p>
        </p:txBody>
      </p:sp>
      <p:sp>
        <p:nvSpPr>
          <p:cNvPr id="16387" name="Rectangle 2"/>
          <p:cNvSpPr>
            <a:spLocks noChangeArrowheads="1"/>
          </p:cNvSpPr>
          <p:nvPr/>
        </p:nvSpPr>
        <p:spPr bwMode="auto">
          <a:xfrm>
            <a:off x="4114800" y="1585913"/>
            <a:ext cx="3733800" cy="3625850"/>
          </a:xfrm>
          <a:prstGeom prst="rect">
            <a:avLst/>
          </a:prstGeom>
          <a:solidFill>
            <a:schemeClr val="bg1"/>
          </a:solidFill>
          <a:ln w="9525">
            <a:solidFill>
              <a:schemeClr val="tx1"/>
            </a:solidFill>
            <a:miter lim="800000"/>
            <a:headEnd/>
            <a:tailEnd/>
          </a:ln>
        </p:spPr>
        <p:txBody>
          <a:bodyPr wrap="none" anchor="ctr"/>
          <a:lstStyle/>
          <a:p>
            <a:endParaRPr lang="en-US"/>
          </a:p>
        </p:txBody>
      </p:sp>
      <p:pic>
        <p:nvPicPr>
          <p:cNvPr id="16388" name="Picture 3" descr="floppy-disk-track2"/>
          <p:cNvPicPr>
            <a:picLocks noChangeAspect="1" noChangeArrowheads="1"/>
          </p:cNvPicPr>
          <p:nvPr/>
        </p:nvPicPr>
        <p:blipFill>
          <a:blip r:embed="rId3">
            <a:clrChange>
              <a:clrFrom>
                <a:srgbClr val="9B9BFF"/>
              </a:clrFrom>
              <a:clrTo>
                <a:srgbClr val="9B9BFF">
                  <a:alpha val="0"/>
                </a:srgbClr>
              </a:clrTo>
            </a:clrChange>
          </a:blip>
          <a:srcRect/>
          <a:stretch>
            <a:fillRect/>
          </a:stretch>
        </p:blipFill>
        <p:spPr bwMode="auto">
          <a:xfrm>
            <a:off x="4246563" y="1682750"/>
            <a:ext cx="3486150" cy="3444875"/>
          </a:xfrm>
          <a:prstGeom prst="rect">
            <a:avLst/>
          </a:prstGeom>
          <a:solidFill>
            <a:srgbClr val="CC66FF"/>
          </a:solidFill>
          <a:ln w="9525">
            <a:noFill/>
            <a:miter lim="800000"/>
            <a:headEnd/>
            <a:tailEnd/>
          </a:ln>
        </p:spPr>
      </p:pic>
      <p:sp>
        <p:nvSpPr>
          <p:cNvPr id="114692" name="Rectangle 4"/>
          <p:cNvSpPr>
            <a:spLocks noGrp="1" noChangeArrowheads="1"/>
          </p:cNvSpPr>
          <p:nvPr>
            <p:ph type="title"/>
          </p:nvPr>
        </p:nvSpPr>
        <p:spPr/>
        <p:txBody>
          <a:bodyPr/>
          <a:lstStyle/>
          <a:p>
            <a:pPr eaLnBrk="1" hangingPunct="1">
              <a:defRPr/>
            </a:pPr>
            <a:r>
              <a:rPr lang="en-US"/>
              <a:t>Magnetic Storage</a:t>
            </a:r>
          </a:p>
        </p:txBody>
      </p:sp>
      <p:sp>
        <p:nvSpPr>
          <p:cNvPr id="114693" name="Rectangle 5"/>
          <p:cNvSpPr>
            <a:spLocks noGrp="1" noChangeArrowheads="1"/>
          </p:cNvSpPr>
          <p:nvPr>
            <p:ph type="body" idx="1"/>
          </p:nvPr>
        </p:nvSpPr>
        <p:spPr>
          <a:xfrm>
            <a:off x="304800" y="1600200"/>
            <a:ext cx="8229600" cy="4525963"/>
          </a:xfrm>
        </p:spPr>
        <p:txBody>
          <a:bodyPr/>
          <a:lstStyle/>
          <a:p>
            <a:pPr eaLnBrk="1" hangingPunct="1">
              <a:lnSpc>
                <a:spcPct val="90000"/>
              </a:lnSpc>
              <a:defRPr/>
            </a:pPr>
            <a:r>
              <a:rPr lang="en-US"/>
              <a:t>Magnetic media:</a:t>
            </a:r>
          </a:p>
          <a:p>
            <a:pPr lvl="1" eaLnBrk="1" hangingPunct="1">
              <a:lnSpc>
                <a:spcPct val="90000"/>
              </a:lnSpc>
              <a:defRPr/>
            </a:pPr>
            <a:r>
              <a:rPr lang="en-US"/>
              <a:t>Metal platters:</a:t>
            </a:r>
          </a:p>
          <a:p>
            <a:pPr lvl="2" eaLnBrk="1" hangingPunct="1">
              <a:lnSpc>
                <a:spcPct val="90000"/>
              </a:lnSpc>
              <a:defRPr/>
            </a:pPr>
            <a:r>
              <a:rPr lang="en-US"/>
              <a:t>Hard disks</a:t>
            </a:r>
          </a:p>
          <a:p>
            <a:pPr lvl="1" eaLnBrk="1" hangingPunct="1">
              <a:lnSpc>
                <a:spcPct val="90000"/>
              </a:lnSpc>
              <a:defRPr/>
            </a:pPr>
            <a:r>
              <a:rPr lang="en-US"/>
              <a:t>Plastic film:</a:t>
            </a:r>
          </a:p>
          <a:p>
            <a:pPr lvl="2" eaLnBrk="1" hangingPunct="1">
              <a:lnSpc>
                <a:spcPct val="90000"/>
              </a:lnSpc>
              <a:defRPr/>
            </a:pPr>
            <a:r>
              <a:rPr lang="en-US"/>
              <a:t>Floppy disks</a:t>
            </a:r>
          </a:p>
          <a:p>
            <a:pPr lvl="2" eaLnBrk="1" hangingPunct="1">
              <a:lnSpc>
                <a:spcPct val="90000"/>
              </a:lnSpc>
              <a:defRPr/>
            </a:pPr>
            <a:r>
              <a:rPr lang="en-US"/>
              <a:t>Zip disks</a:t>
            </a:r>
          </a:p>
          <a:p>
            <a:pPr eaLnBrk="1" hangingPunct="1">
              <a:lnSpc>
                <a:spcPct val="90000"/>
              </a:lnSpc>
              <a:defRPr/>
            </a:pPr>
            <a:r>
              <a:rPr lang="en-US"/>
              <a:t>Tracks</a:t>
            </a:r>
          </a:p>
          <a:p>
            <a:pPr eaLnBrk="1" hangingPunct="1">
              <a:lnSpc>
                <a:spcPct val="90000"/>
              </a:lnSpc>
              <a:defRPr/>
            </a:pPr>
            <a:r>
              <a:rPr lang="en-US"/>
              <a:t>Sectors</a:t>
            </a:r>
          </a:p>
          <a:p>
            <a:pPr eaLnBrk="1" hangingPunct="1">
              <a:lnSpc>
                <a:spcPct val="90000"/>
              </a:lnSpc>
              <a:defRPr/>
            </a:pPr>
            <a:r>
              <a:rPr lang="en-US"/>
              <a:t>File Allocation Table</a:t>
            </a:r>
          </a:p>
        </p:txBody>
      </p:sp>
      <p:sp>
        <p:nvSpPr>
          <p:cNvPr id="16391" name="Text Box 6"/>
          <p:cNvSpPr txBox="1">
            <a:spLocks noChangeArrowheads="1"/>
          </p:cNvSpPr>
          <p:nvPr/>
        </p:nvSpPr>
        <p:spPr bwMode="auto">
          <a:xfrm>
            <a:off x="7924800" y="1890713"/>
            <a:ext cx="1219200" cy="396875"/>
          </a:xfrm>
          <a:prstGeom prst="rect">
            <a:avLst/>
          </a:prstGeom>
          <a:noFill/>
          <a:ln w="9525">
            <a:noFill/>
            <a:miter lim="800000"/>
            <a:headEnd/>
            <a:tailEnd/>
          </a:ln>
        </p:spPr>
        <p:txBody>
          <a:bodyPr>
            <a:spAutoFit/>
          </a:bodyPr>
          <a:lstStyle/>
          <a:p>
            <a:pPr algn="l">
              <a:spcBef>
                <a:spcPct val="50000"/>
              </a:spcBef>
            </a:pPr>
            <a:r>
              <a:rPr lang="en-US" sz="2000" b="1">
                <a:solidFill>
                  <a:srgbClr val="FFFBDD"/>
                </a:solidFill>
                <a:latin typeface="Verdana" pitchFamily="34" charset="0"/>
              </a:rPr>
              <a:t>Track</a:t>
            </a:r>
          </a:p>
        </p:txBody>
      </p:sp>
      <p:sp>
        <p:nvSpPr>
          <p:cNvPr id="16392" name="Line 7"/>
          <p:cNvSpPr>
            <a:spLocks noChangeShapeType="1"/>
          </p:cNvSpPr>
          <p:nvPr/>
        </p:nvSpPr>
        <p:spPr bwMode="auto">
          <a:xfrm flipH="1">
            <a:off x="5715000" y="2119313"/>
            <a:ext cx="2057400" cy="228600"/>
          </a:xfrm>
          <a:prstGeom prst="line">
            <a:avLst/>
          </a:prstGeom>
          <a:noFill/>
          <a:ln w="38100">
            <a:solidFill>
              <a:srgbClr val="F82035"/>
            </a:solidFill>
            <a:round/>
            <a:headEnd/>
            <a:tailEnd type="triangle" w="med" len="med"/>
          </a:ln>
        </p:spPr>
        <p:txBody>
          <a:bodyPr/>
          <a:lstStyle/>
          <a:p>
            <a:endParaRPr lang="en-US"/>
          </a:p>
        </p:txBody>
      </p:sp>
      <p:grpSp>
        <p:nvGrpSpPr>
          <p:cNvPr id="2" name="Group 8"/>
          <p:cNvGrpSpPr>
            <a:grpSpLocks/>
          </p:cNvGrpSpPr>
          <p:nvPr/>
        </p:nvGrpSpPr>
        <p:grpSpPr bwMode="auto">
          <a:xfrm rot="2660007">
            <a:off x="6564313" y="3144838"/>
            <a:ext cx="1292225" cy="1241425"/>
            <a:chOff x="1824" y="2304"/>
            <a:chExt cx="672" cy="624"/>
          </a:xfrm>
        </p:grpSpPr>
        <p:sp>
          <p:nvSpPr>
            <p:cNvPr id="16396" name="Line 9"/>
            <p:cNvSpPr>
              <a:spLocks noChangeShapeType="1"/>
            </p:cNvSpPr>
            <p:nvPr/>
          </p:nvSpPr>
          <p:spPr bwMode="auto">
            <a:xfrm>
              <a:off x="1824" y="2688"/>
              <a:ext cx="96" cy="240"/>
            </a:xfrm>
            <a:prstGeom prst="line">
              <a:avLst/>
            </a:prstGeom>
            <a:noFill/>
            <a:ln w="50800">
              <a:solidFill>
                <a:srgbClr val="3366FF"/>
              </a:solidFill>
              <a:round/>
              <a:headEnd/>
              <a:tailEnd/>
            </a:ln>
          </p:spPr>
          <p:txBody>
            <a:bodyPr/>
            <a:lstStyle/>
            <a:p>
              <a:endParaRPr lang="en-US"/>
            </a:p>
          </p:txBody>
        </p:sp>
        <p:sp>
          <p:nvSpPr>
            <p:cNvPr id="16397" name="Line 10"/>
            <p:cNvSpPr>
              <a:spLocks noChangeShapeType="1"/>
            </p:cNvSpPr>
            <p:nvPr/>
          </p:nvSpPr>
          <p:spPr bwMode="auto">
            <a:xfrm>
              <a:off x="1920" y="2928"/>
              <a:ext cx="576" cy="0"/>
            </a:xfrm>
            <a:prstGeom prst="line">
              <a:avLst/>
            </a:prstGeom>
            <a:noFill/>
            <a:ln w="50800">
              <a:solidFill>
                <a:srgbClr val="3366FF"/>
              </a:solidFill>
              <a:round/>
              <a:headEnd/>
              <a:tailEnd/>
            </a:ln>
          </p:spPr>
          <p:txBody>
            <a:bodyPr/>
            <a:lstStyle/>
            <a:p>
              <a:endParaRPr lang="en-US"/>
            </a:p>
          </p:txBody>
        </p:sp>
        <p:sp>
          <p:nvSpPr>
            <p:cNvPr id="16398" name="Line 11"/>
            <p:cNvSpPr>
              <a:spLocks noChangeShapeType="1"/>
            </p:cNvSpPr>
            <p:nvPr/>
          </p:nvSpPr>
          <p:spPr bwMode="auto">
            <a:xfrm flipV="1">
              <a:off x="1824" y="2304"/>
              <a:ext cx="384" cy="384"/>
            </a:xfrm>
            <a:prstGeom prst="line">
              <a:avLst/>
            </a:prstGeom>
            <a:noFill/>
            <a:ln w="50800">
              <a:solidFill>
                <a:srgbClr val="3366FF"/>
              </a:solidFill>
              <a:round/>
              <a:headEnd/>
              <a:tailEnd/>
            </a:ln>
          </p:spPr>
          <p:txBody>
            <a:bodyPr/>
            <a:lstStyle/>
            <a:p>
              <a:endParaRPr lang="en-US"/>
            </a:p>
          </p:txBody>
        </p:sp>
      </p:grpSp>
      <p:sp>
        <p:nvSpPr>
          <p:cNvPr id="16394" name="Text Box 12"/>
          <p:cNvSpPr txBox="1">
            <a:spLocks noChangeArrowheads="1"/>
          </p:cNvSpPr>
          <p:nvPr/>
        </p:nvSpPr>
        <p:spPr bwMode="auto">
          <a:xfrm>
            <a:off x="7924800" y="3871913"/>
            <a:ext cx="1219200" cy="396875"/>
          </a:xfrm>
          <a:prstGeom prst="rect">
            <a:avLst/>
          </a:prstGeom>
          <a:noFill/>
          <a:ln w="9525">
            <a:noFill/>
            <a:miter lim="800000"/>
            <a:headEnd/>
            <a:tailEnd/>
          </a:ln>
        </p:spPr>
        <p:txBody>
          <a:bodyPr>
            <a:spAutoFit/>
          </a:bodyPr>
          <a:lstStyle/>
          <a:p>
            <a:pPr algn="l">
              <a:spcBef>
                <a:spcPct val="50000"/>
              </a:spcBef>
            </a:pPr>
            <a:r>
              <a:rPr lang="en-US" sz="2000" b="1">
                <a:solidFill>
                  <a:srgbClr val="FFFBDD"/>
                </a:solidFill>
                <a:latin typeface="Verdana" pitchFamily="34" charset="0"/>
              </a:rPr>
              <a:t>Sector</a:t>
            </a:r>
          </a:p>
        </p:txBody>
      </p:sp>
      <p:sp>
        <p:nvSpPr>
          <p:cNvPr id="16395" name="Line 13"/>
          <p:cNvSpPr>
            <a:spLocks noChangeShapeType="1"/>
          </p:cNvSpPr>
          <p:nvPr/>
        </p:nvSpPr>
        <p:spPr bwMode="auto">
          <a:xfrm flipH="1" flipV="1">
            <a:off x="7010400" y="3795713"/>
            <a:ext cx="685800" cy="228600"/>
          </a:xfrm>
          <a:prstGeom prst="line">
            <a:avLst/>
          </a:prstGeom>
          <a:noFill/>
          <a:ln w="38100">
            <a:solidFill>
              <a:srgbClr val="3366FF"/>
            </a:solidFill>
            <a:round/>
            <a:headEnd/>
            <a:tailEnd type="triangle" w="med" len="med"/>
          </a:ln>
        </p:spPr>
        <p:txBody>
          <a:bodyPr/>
          <a:lstStyle/>
          <a:p>
            <a:endParaRPr lang="en-US"/>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4"/>
          <p:cNvSpPr>
            <a:spLocks noGrp="1"/>
          </p:cNvSpPr>
          <p:nvPr>
            <p:ph type="sldNum" sz="quarter" idx="11"/>
          </p:nvPr>
        </p:nvSpPr>
        <p:spPr>
          <a:noFill/>
        </p:spPr>
        <p:txBody>
          <a:bodyPr/>
          <a:lstStyle/>
          <a:p>
            <a:fld id="{10963406-0B63-4FC2-B972-1AC95BAB5A2E}" type="slidenum">
              <a:rPr lang="en-US">
                <a:latin typeface="Arial" pitchFamily="34" charset="0"/>
              </a:rPr>
              <a:pPr/>
              <a:t>39</a:t>
            </a:fld>
            <a:endParaRPr lang="en-US">
              <a:latin typeface="Arial" pitchFamily="34" charset="0"/>
            </a:endParaRPr>
          </a:p>
        </p:txBody>
      </p:sp>
      <p:sp>
        <p:nvSpPr>
          <p:cNvPr id="115714" name="Rectangle 2"/>
          <p:cNvSpPr>
            <a:spLocks noGrp="1" noChangeArrowheads="1"/>
          </p:cNvSpPr>
          <p:nvPr>
            <p:ph type="title"/>
          </p:nvPr>
        </p:nvSpPr>
        <p:spPr/>
        <p:txBody>
          <a:bodyPr/>
          <a:lstStyle/>
          <a:p>
            <a:pPr eaLnBrk="1" hangingPunct="1">
              <a:defRPr/>
            </a:pPr>
            <a:r>
              <a:rPr lang="en-US"/>
              <a:t>Optical Storage</a:t>
            </a:r>
          </a:p>
        </p:txBody>
      </p:sp>
      <p:sp>
        <p:nvSpPr>
          <p:cNvPr id="115715" name="Rectangle 3"/>
          <p:cNvSpPr>
            <a:spLocks noGrp="1" noChangeArrowheads="1"/>
          </p:cNvSpPr>
          <p:nvPr>
            <p:ph type="body" idx="1"/>
          </p:nvPr>
        </p:nvSpPr>
        <p:spPr/>
        <p:txBody>
          <a:bodyPr/>
          <a:lstStyle/>
          <a:p>
            <a:pPr eaLnBrk="1" hangingPunct="1">
              <a:lnSpc>
                <a:spcPct val="90000"/>
              </a:lnSpc>
              <a:defRPr/>
            </a:pPr>
            <a:r>
              <a:rPr lang="en-US" sz="2800"/>
              <a:t>Optical media:</a:t>
            </a:r>
          </a:p>
          <a:p>
            <a:pPr lvl="1" eaLnBrk="1" hangingPunct="1">
              <a:lnSpc>
                <a:spcPct val="90000"/>
              </a:lnSpc>
              <a:defRPr/>
            </a:pPr>
            <a:r>
              <a:rPr lang="en-US" sz="2400"/>
              <a:t>CD ROM</a:t>
            </a:r>
          </a:p>
          <a:p>
            <a:pPr lvl="1" eaLnBrk="1" hangingPunct="1">
              <a:lnSpc>
                <a:spcPct val="90000"/>
              </a:lnSpc>
              <a:defRPr/>
            </a:pPr>
            <a:r>
              <a:rPr lang="en-US" sz="2400"/>
              <a:t>CD-R</a:t>
            </a:r>
          </a:p>
          <a:p>
            <a:pPr lvl="1" eaLnBrk="1" hangingPunct="1">
              <a:lnSpc>
                <a:spcPct val="90000"/>
              </a:lnSpc>
              <a:defRPr/>
            </a:pPr>
            <a:r>
              <a:rPr lang="en-US" sz="2400"/>
              <a:t>CD-RW</a:t>
            </a:r>
          </a:p>
          <a:p>
            <a:pPr lvl="1" eaLnBrk="1" hangingPunct="1">
              <a:lnSpc>
                <a:spcPct val="90000"/>
              </a:lnSpc>
              <a:defRPr/>
            </a:pPr>
            <a:r>
              <a:rPr lang="en-US" sz="2400"/>
              <a:t>DVD ROM</a:t>
            </a:r>
          </a:p>
          <a:p>
            <a:pPr lvl="1" eaLnBrk="1" hangingPunct="1">
              <a:lnSpc>
                <a:spcPct val="90000"/>
              </a:lnSpc>
              <a:defRPr/>
            </a:pPr>
            <a:r>
              <a:rPr lang="en-US" sz="2400"/>
              <a:t>DVD-R</a:t>
            </a:r>
          </a:p>
          <a:p>
            <a:pPr lvl="1" eaLnBrk="1" hangingPunct="1">
              <a:lnSpc>
                <a:spcPct val="90000"/>
              </a:lnSpc>
              <a:defRPr/>
            </a:pPr>
            <a:r>
              <a:rPr lang="en-US" sz="2400"/>
              <a:t>DVD-RW</a:t>
            </a:r>
          </a:p>
          <a:p>
            <a:pPr eaLnBrk="1" hangingPunct="1">
              <a:lnSpc>
                <a:spcPct val="90000"/>
              </a:lnSpc>
              <a:defRPr/>
            </a:pPr>
            <a:r>
              <a:rPr lang="en-US" sz="2800"/>
              <a:t>Laser</a:t>
            </a:r>
          </a:p>
          <a:p>
            <a:pPr eaLnBrk="1" hangingPunct="1">
              <a:lnSpc>
                <a:spcPct val="90000"/>
              </a:lnSpc>
              <a:defRPr/>
            </a:pPr>
            <a:r>
              <a:rPr lang="en-US" sz="2800"/>
              <a:t>Pit</a:t>
            </a:r>
          </a:p>
          <a:p>
            <a:pPr eaLnBrk="1" hangingPunct="1">
              <a:lnSpc>
                <a:spcPct val="90000"/>
              </a:lnSpc>
              <a:defRPr/>
            </a:pPr>
            <a:r>
              <a:rPr lang="en-US" sz="2800"/>
              <a:t>Land </a:t>
            </a:r>
          </a:p>
          <a:p>
            <a:pPr lvl="1" eaLnBrk="1" hangingPunct="1">
              <a:lnSpc>
                <a:spcPct val="90000"/>
              </a:lnSpc>
              <a:defRPr/>
            </a:pPr>
            <a:endParaRPr lang="en-US" sz="2400"/>
          </a:p>
          <a:p>
            <a:pPr lvl="1" eaLnBrk="1" hangingPunct="1">
              <a:lnSpc>
                <a:spcPct val="90000"/>
              </a:lnSpc>
              <a:defRPr/>
            </a:pPr>
            <a:endParaRPr lang="en-US" sz="2400"/>
          </a:p>
        </p:txBody>
      </p:sp>
      <p:pic>
        <p:nvPicPr>
          <p:cNvPr id="17413" name="Picture 4"/>
          <p:cNvPicPr>
            <a:picLocks noChangeAspect="1" noChangeArrowheads="1"/>
          </p:cNvPicPr>
          <p:nvPr/>
        </p:nvPicPr>
        <p:blipFill>
          <a:blip r:embed="rId3"/>
          <a:srcRect/>
          <a:stretch>
            <a:fillRect/>
          </a:stretch>
        </p:blipFill>
        <p:spPr bwMode="auto">
          <a:xfrm>
            <a:off x="4343400" y="1906588"/>
            <a:ext cx="3732213" cy="4175125"/>
          </a:xfrm>
          <a:prstGeom prst="rect">
            <a:avLst/>
          </a:prstGeom>
          <a:noFill/>
          <a:ln w="6350">
            <a:solidFill>
              <a:schemeClr val="tx1"/>
            </a:solidFill>
            <a:miter lim="800000"/>
            <a:headEnd/>
            <a:tailEnd/>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685800" y="6248400"/>
            <a:ext cx="1905000" cy="457200"/>
          </a:xfrm>
          <a:prstGeom prst="rect">
            <a:avLst/>
          </a:prstGeom>
          <a:noFill/>
          <a:ln w="12700">
            <a:noFill/>
            <a:miter lim="800000"/>
            <a:headEnd/>
            <a:tailEnd/>
          </a:ln>
          <a:effectLst/>
        </p:spPr>
        <p:txBody>
          <a:bodyPr wrap="none" anchor="ctr"/>
          <a:lstStyle/>
          <a:p>
            <a:endParaRPr lang="en-US"/>
          </a:p>
        </p:txBody>
      </p:sp>
      <p:sp>
        <p:nvSpPr>
          <p:cNvPr id="90115" name="Rectangle 3"/>
          <p:cNvSpPr>
            <a:spLocks noChangeArrowheads="1"/>
          </p:cNvSpPr>
          <p:nvPr/>
        </p:nvSpPr>
        <p:spPr bwMode="auto">
          <a:xfrm>
            <a:off x="3124200" y="6248400"/>
            <a:ext cx="2895600" cy="457200"/>
          </a:xfrm>
          <a:prstGeom prst="rect">
            <a:avLst/>
          </a:prstGeom>
          <a:noFill/>
          <a:ln w="12700">
            <a:noFill/>
            <a:miter lim="800000"/>
            <a:headEnd/>
            <a:tailEnd/>
          </a:ln>
          <a:effectLst/>
        </p:spPr>
        <p:txBody>
          <a:bodyPr wrap="none" anchor="ctr"/>
          <a:lstStyle/>
          <a:p>
            <a:endParaRPr lang="en-US"/>
          </a:p>
        </p:txBody>
      </p:sp>
      <p:sp>
        <p:nvSpPr>
          <p:cNvPr id="90116" name="Rectangle 4"/>
          <p:cNvSpPr>
            <a:spLocks noGrp="1" noChangeArrowheads="1"/>
          </p:cNvSpPr>
          <p:nvPr>
            <p:ph type="title"/>
          </p:nvPr>
        </p:nvSpPr>
        <p:spPr>
          <a:xfrm>
            <a:off x="609600" y="0"/>
            <a:ext cx="7772400" cy="1143000"/>
          </a:xfrm>
        </p:spPr>
        <p:txBody>
          <a:bodyPr/>
          <a:lstStyle/>
          <a:p>
            <a:r>
              <a:rPr lang="en-US"/>
              <a:t>CPU</a:t>
            </a:r>
          </a:p>
        </p:txBody>
      </p:sp>
      <p:sp>
        <p:nvSpPr>
          <p:cNvPr id="90117" name="Rectangle 5"/>
          <p:cNvSpPr>
            <a:spLocks noGrp="1" noChangeArrowheads="1"/>
          </p:cNvSpPr>
          <p:nvPr>
            <p:ph type="body" idx="1"/>
          </p:nvPr>
        </p:nvSpPr>
        <p:spPr>
          <a:xfrm>
            <a:off x="304800" y="1066800"/>
            <a:ext cx="8610600" cy="5562600"/>
          </a:xfrm>
        </p:spPr>
        <p:txBody>
          <a:bodyPr/>
          <a:lstStyle/>
          <a:p>
            <a:pPr>
              <a:lnSpc>
                <a:spcPct val="90000"/>
              </a:lnSpc>
            </a:pPr>
            <a:r>
              <a:rPr lang="en-US" sz="2800" dirty="0"/>
              <a:t>Central Processing Unit: the brain, processor, center, chip</a:t>
            </a:r>
          </a:p>
          <a:p>
            <a:pPr>
              <a:lnSpc>
                <a:spcPct val="90000"/>
              </a:lnSpc>
            </a:pPr>
            <a:r>
              <a:rPr lang="en-US" sz="2400" dirty="0"/>
              <a:t>Two components</a:t>
            </a:r>
          </a:p>
          <a:p>
            <a:pPr lvl="1">
              <a:lnSpc>
                <a:spcPct val="90000"/>
              </a:lnSpc>
            </a:pPr>
            <a:r>
              <a:rPr lang="en-US" sz="2400" dirty="0"/>
              <a:t>Control unit:</a:t>
            </a:r>
          </a:p>
          <a:p>
            <a:pPr lvl="2">
              <a:lnSpc>
                <a:spcPct val="90000"/>
              </a:lnSpc>
            </a:pPr>
            <a:r>
              <a:rPr lang="en-US" sz="2000" dirty="0"/>
              <a:t>Literally, in control.</a:t>
            </a:r>
          </a:p>
          <a:p>
            <a:pPr lvl="2">
              <a:lnSpc>
                <a:spcPct val="90000"/>
              </a:lnSpc>
            </a:pPr>
            <a:r>
              <a:rPr lang="en-US" sz="2000" dirty="0"/>
              <a:t>Directs the entire computer system to carry out stored program instructions.</a:t>
            </a:r>
          </a:p>
          <a:p>
            <a:pPr lvl="2">
              <a:lnSpc>
                <a:spcPct val="90000"/>
              </a:lnSpc>
            </a:pPr>
            <a:r>
              <a:rPr lang="en-US" sz="2000" dirty="0"/>
              <a:t>Communicates and instruct with both the arithmetic logic unit (ALU) and main memory.</a:t>
            </a:r>
          </a:p>
          <a:p>
            <a:pPr lvl="1">
              <a:lnSpc>
                <a:spcPct val="90000"/>
              </a:lnSpc>
            </a:pPr>
            <a:r>
              <a:rPr lang="en-US" sz="2400" dirty="0"/>
              <a:t>Arithmetic Logic Unit</a:t>
            </a:r>
          </a:p>
          <a:p>
            <a:pPr lvl="2">
              <a:lnSpc>
                <a:spcPct val="90000"/>
              </a:lnSpc>
            </a:pPr>
            <a:r>
              <a:rPr lang="en-US" sz="2000" dirty="0"/>
              <a:t>Arithmetic operations: addition, subtraction, multiplication and division.</a:t>
            </a:r>
          </a:p>
          <a:p>
            <a:pPr lvl="2">
              <a:lnSpc>
                <a:spcPct val="90000"/>
              </a:lnSpc>
            </a:pPr>
            <a:r>
              <a:rPr lang="en-US" sz="2000" dirty="0"/>
              <a:t>Logical operations compare numbers, letters and special characters, AND, OR and NOT.</a:t>
            </a:r>
          </a:p>
          <a:p>
            <a:pPr lvl="2">
              <a:lnSpc>
                <a:spcPct val="90000"/>
              </a:lnSpc>
            </a:pPr>
            <a:r>
              <a:rPr lang="en-US" sz="2000" dirty="0"/>
              <a:t>Comparison operations test for three conditions, =, &lt;, &gt;</a:t>
            </a:r>
            <a:endParaRPr lang="en-US" sz="1800" dirty="0"/>
          </a:p>
        </p:txBody>
      </p:sp>
    </p:spTree>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1"/>
          </p:nvPr>
        </p:nvSpPr>
        <p:spPr>
          <a:noFill/>
        </p:spPr>
        <p:txBody>
          <a:bodyPr/>
          <a:lstStyle/>
          <a:p>
            <a:fld id="{D27C398C-5F53-43E4-815D-D09C4C32AE14}" type="slidenum">
              <a:rPr lang="en-US">
                <a:latin typeface="Arial" pitchFamily="34" charset="0"/>
              </a:rPr>
              <a:pPr/>
              <a:t>40</a:t>
            </a:fld>
            <a:endParaRPr lang="en-US">
              <a:latin typeface="Arial" pitchFamily="34" charset="0"/>
            </a:endParaRPr>
          </a:p>
        </p:txBody>
      </p:sp>
      <p:sp>
        <p:nvSpPr>
          <p:cNvPr id="118788" name="Rectangle 4"/>
          <p:cNvSpPr>
            <a:spLocks noGrp="1" noChangeArrowheads="1"/>
          </p:cNvSpPr>
          <p:nvPr>
            <p:ph type="title"/>
          </p:nvPr>
        </p:nvSpPr>
        <p:spPr/>
        <p:txBody>
          <a:bodyPr/>
          <a:lstStyle/>
          <a:p>
            <a:pPr eaLnBrk="1" hangingPunct="1">
              <a:defRPr/>
            </a:pPr>
            <a:r>
              <a:rPr lang="en-US"/>
              <a:t>Upgrading Storage</a:t>
            </a:r>
          </a:p>
        </p:txBody>
      </p:sp>
      <p:sp>
        <p:nvSpPr>
          <p:cNvPr id="118789" name="Rectangle 5"/>
          <p:cNvSpPr>
            <a:spLocks noGrp="1" noChangeArrowheads="1"/>
          </p:cNvSpPr>
          <p:nvPr>
            <p:ph type="body" sz="half" idx="1"/>
          </p:nvPr>
        </p:nvSpPr>
        <p:spPr/>
        <p:txBody>
          <a:bodyPr/>
          <a:lstStyle/>
          <a:p>
            <a:pPr eaLnBrk="1" hangingPunct="1">
              <a:defRPr/>
            </a:pPr>
            <a:r>
              <a:rPr lang="en-US" sz="2400"/>
              <a:t>Hard drive options:</a:t>
            </a:r>
          </a:p>
          <a:p>
            <a:pPr lvl="1" eaLnBrk="1" hangingPunct="1">
              <a:defRPr/>
            </a:pPr>
            <a:r>
              <a:rPr lang="en-US" sz="2000"/>
              <a:t>Replace current drive with a larger capacity drive</a:t>
            </a:r>
          </a:p>
          <a:p>
            <a:pPr lvl="1" eaLnBrk="1" hangingPunct="1">
              <a:defRPr/>
            </a:pPr>
            <a:r>
              <a:rPr lang="en-US" sz="2000"/>
              <a:t>Install an additional hard drive</a:t>
            </a:r>
          </a:p>
          <a:p>
            <a:pPr eaLnBrk="1" hangingPunct="1">
              <a:defRPr/>
            </a:pPr>
            <a:r>
              <a:rPr lang="en-US" sz="2400"/>
              <a:t>Other options:</a:t>
            </a:r>
          </a:p>
          <a:p>
            <a:pPr lvl="1" eaLnBrk="1" hangingPunct="1">
              <a:defRPr/>
            </a:pPr>
            <a:r>
              <a:rPr lang="en-US" sz="2000"/>
              <a:t>Zip drive</a:t>
            </a:r>
          </a:p>
          <a:p>
            <a:pPr lvl="1" eaLnBrk="1" hangingPunct="1">
              <a:defRPr/>
            </a:pPr>
            <a:r>
              <a:rPr lang="en-US" sz="2000"/>
              <a:t>Replace CD ROM with CD-R/RW or DVD-R/RW</a:t>
            </a:r>
          </a:p>
          <a:p>
            <a:pPr lvl="1" eaLnBrk="1" hangingPunct="1">
              <a:defRPr/>
            </a:pPr>
            <a:r>
              <a:rPr lang="en-US" sz="2000"/>
              <a:t>Flash card reader</a:t>
            </a:r>
          </a:p>
          <a:p>
            <a:pPr lvl="1" eaLnBrk="1" hangingPunct="1">
              <a:defRPr/>
            </a:pPr>
            <a:r>
              <a:rPr lang="en-US" sz="2000"/>
              <a:t>Flash memory drive</a:t>
            </a:r>
          </a:p>
        </p:txBody>
      </p:sp>
      <p:grpSp>
        <p:nvGrpSpPr>
          <p:cNvPr id="2" name="Group 23"/>
          <p:cNvGrpSpPr>
            <a:grpSpLocks/>
          </p:cNvGrpSpPr>
          <p:nvPr/>
        </p:nvGrpSpPr>
        <p:grpSpPr bwMode="auto">
          <a:xfrm>
            <a:off x="4953000" y="2438400"/>
            <a:ext cx="3810000" cy="3017838"/>
            <a:chOff x="2829" y="1543"/>
            <a:chExt cx="2400" cy="1901"/>
          </a:xfrm>
        </p:grpSpPr>
        <p:sp>
          <p:nvSpPr>
            <p:cNvPr id="18438" name="Oval 22"/>
            <p:cNvSpPr>
              <a:spLocks noChangeArrowheads="1"/>
            </p:cNvSpPr>
            <p:nvPr/>
          </p:nvSpPr>
          <p:spPr bwMode="auto">
            <a:xfrm>
              <a:off x="2976" y="3168"/>
              <a:ext cx="240" cy="96"/>
            </a:xfrm>
            <a:prstGeom prst="ellipse">
              <a:avLst/>
            </a:prstGeom>
            <a:solidFill>
              <a:schemeClr val="bg1"/>
            </a:solidFill>
            <a:ln w="9525" algn="ctr">
              <a:noFill/>
              <a:round/>
              <a:headEnd/>
              <a:tailEnd/>
            </a:ln>
          </p:spPr>
          <p:txBody>
            <a:bodyPr wrap="none" anchor="ctr"/>
            <a:lstStyle/>
            <a:p>
              <a:endParaRPr lang="en-US"/>
            </a:p>
          </p:txBody>
        </p:sp>
        <p:sp>
          <p:nvSpPr>
            <p:cNvPr id="18439" name="Oval 21"/>
            <p:cNvSpPr>
              <a:spLocks noChangeArrowheads="1"/>
            </p:cNvSpPr>
            <p:nvPr/>
          </p:nvSpPr>
          <p:spPr bwMode="auto">
            <a:xfrm>
              <a:off x="3840" y="3276"/>
              <a:ext cx="384" cy="96"/>
            </a:xfrm>
            <a:prstGeom prst="ellipse">
              <a:avLst/>
            </a:prstGeom>
            <a:solidFill>
              <a:schemeClr val="bg1"/>
            </a:solidFill>
            <a:ln w="9525" algn="ctr">
              <a:noFill/>
              <a:round/>
              <a:headEnd/>
              <a:tailEnd/>
            </a:ln>
          </p:spPr>
          <p:txBody>
            <a:bodyPr wrap="none" anchor="ctr"/>
            <a:lstStyle/>
            <a:p>
              <a:endParaRPr lang="en-US"/>
            </a:p>
          </p:txBody>
        </p:sp>
        <p:sp>
          <p:nvSpPr>
            <p:cNvPr id="18440" name="Rectangle 19"/>
            <p:cNvSpPr>
              <a:spLocks noChangeArrowheads="1"/>
            </p:cNvSpPr>
            <p:nvPr/>
          </p:nvSpPr>
          <p:spPr bwMode="auto">
            <a:xfrm>
              <a:off x="3696" y="1680"/>
              <a:ext cx="720" cy="1521"/>
            </a:xfrm>
            <a:prstGeom prst="rect">
              <a:avLst/>
            </a:prstGeom>
            <a:solidFill>
              <a:schemeClr val="bg1"/>
            </a:solidFill>
            <a:ln w="9525" algn="ctr">
              <a:noFill/>
              <a:miter lim="800000"/>
              <a:headEnd/>
              <a:tailEnd/>
            </a:ln>
          </p:spPr>
          <p:txBody>
            <a:bodyPr wrap="none" anchor="ctr"/>
            <a:lstStyle/>
            <a:p>
              <a:endParaRPr lang="en-US"/>
            </a:p>
          </p:txBody>
        </p:sp>
        <p:sp>
          <p:nvSpPr>
            <p:cNvPr id="18441" name="Freeform 18"/>
            <p:cNvSpPr>
              <a:spLocks/>
            </p:cNvSpPr>
            <p:nvPr/>
          </p:nvSpPr>
          <p:spPr bwMode="auto">
            <a:xfrm>
              <a:off x="2880" y="1584"/>
              <a:ext cx="1584" cy="240"/>
            </a:xfrm>
            <a:custGeom>
              <a:avLst/>
              <a:gdLst>
                <a:gd name="T0" fmla="*/ 0 w 1584"/>
                <a:gd name="T1" fmla="*/ 96 h 240"/>
                <a:gd name="T2" fmla="*/ 1296 w 1584"/>
                <a:gd name="T3" fmla="*/ 0 h 240"/>
                <a:gd name="T4" fmla="*/ 1584 w 1584"/>
                <a:gd name="T5" fmla="*/ 96 h 240"/>
                <a:gd name="T6" fmla="*/ 1200 w 1584"/>
                <a:gd name="T7" fmla="*/ 240 h 240"/>
                <a:gd name="T8" fmla="*/ 1248 w 1584"/>
                <a:gd name="T9" fmla="*/ 96 h 240"/>
                <a:gd name="T10" fmla="*/ 48 w 1584"/>
                <a:gd name="T11" fmla="*/ 192 h 240"/>
                <a:gd name="T12" fmla="*/ 0 w 1584"/>
                <a:gd name="T13" fmla="*/ 96 h 240"/>
                <a:gd name="T14" fmla="*/ 0 60000 65536"/>
                <a:gd name="T15" fmla="*/ 0 60000 65536"/>
                <a:gd name="T16" fmla="*/ 0 60000 65536"/>
                <a:gd name="T17" fmla="*/ 0 60000 65536"/>
                <a:gd name="T18" fmla="*/ 0 60000 65536"/>
                <a:gd name="T19" fmla="*/ 0 60000 65536"/>
                <a:gd name="T20" fmla="*/ 0 60000 65536"/>
                <a:gd name="T21" fmla="*/ 0 w 1584"/>
                <a:gd name="T22" fmla="*/ 0 h 240"/>
                <a:gd name="T23" fmla="*/ 1584 w 1584"/>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4" h="240">
                  <a:moveTo>
                    <a:pt x="0" y="96"/>
                  </a:moveTo>
                  <a:lnTo>
                    <a:pt x="1296" y="0"/>
                  </a:lnTo>
                  <a:lnTo>
                    <a:pt x="1584" y="96"/>
                  </a:lnTo>
                  <a:lnTo>
                    <a:pt x="1200" y="240"/>
                  </a:lnTo>
                  <a:lnTo>
                    <a:pt x="1248" y="96"/>
                  </a:lnTo>
                  <a:lnTo>
                    <a:pt x="48" y="192"/>
                  </a:lnTo>
                  <a:lnTo>
                    <a:pt x="0" y="96"/>
                  </a:lnTo>
                  <a:close/>
                </a:path>
              </a:pathLst>
            </a:custGeom>
            <a:solidFill>
              <a:schemeClr val="bg1"/>
            </a:solidFill>
            <a:ln w="9525">
              <a:noFill/>
              <a:round/>
              <a:headEnd/>
              <a:tailEnd/>
            </a:ln>
          </p:spPr>
          <p:txBody>
            <a:bodyPr anchor="ctr"/>
            <a:lstStyle/>
            <a:p>
              <a:endParaRPr lang="en-US"/>
            </a:p>
          </p:txBody>
        </p:sp>
        <p:pic>
          <p:nvPicPr>
            <p:cNvPr id="18442" name="Picture 16" descr="AAFOAWD0"/>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829" y="1543"/>
              <a:ext cx="2400" cy="1901"/>
            </a:xfrm>
            <a:prstGeom prst="rect">
              <a:avLst/>
            </a:prstGeom>
            <a:noFill/>
            <a:ln w="9525">
              <a:noFill/>
              <a:miter lim="800000"/>
              <a:headEnd/>
              <a:tailEnd/>
            </a:ln>
          </p:spPr>
        </p:pic>
      </p:gr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1"/>
          </p:nvPr>
        </p:nvSpPr>
        <p:spPr>
          <a:noFill/>
        </p:spPr>
        <p:txBody>
          <a:bodyPr/>
          <a:lstStyle/>
          <a:p>
            <a:fld id="{C92853F4-CB18-4647-8C09-2AE26DAEABC1}" type="slidenum">
              <a:rPr lang="en-US">
                <a:latin typeface="Arial" pitchFamily="34" charset="0"/>
              </a:rPr>
              <a:pPr/>
              <a:t>41</a:t>
            </a:fld>
            <a:endParaRPr lang="en-US">
              <a:latin typeface="Arial" pitchFamily="34" charset="0"/>
            </a:endParaRPr>
          </a:p>
        </p:txBody>
      </p:sp>
      <p:sp>
        <p:nvSpPr>
          <p:cNvPr id="119810" name="Rectangle 2"/>
          <p:cNvSpPr>
            <a:spLocks noGrp="1" noChangeArrowheads="1"/>
          </p:cNvSpPr>
          <p:nvPr>
            <p:ph type="title"/>
          </p:nvPr>
        </p:nvSpPr>
        <p:spPr/>
        <p:txBody>
          <a:bodyPr/>
          <a:lstStyle/>
          <a:p>
            <a:pPr eaLnBrk="1" hangingPunct="1">
              <a:defRPr/>
            </a:pPr>
            <a:r>
              <a:rPr lang="en-US"/>
              <a:t>Evaluating Video</a:t>
            </a:r>
          </a:p>
        </p:txBody>
      </p:sp>
      <p:sp>
        <p:nvSpPr>
          <p:cNvPr id="119811" name="Rectangle 3"/>
          <p:cNvSpPr>
            <a:spLocks noGrp="1" noChangeArrowheads="1"/>
          </p:cNvSpPr>
          <p:nvPr>
            <p:ph type="body" sz="half" idx="1"/>
          </p:nvPr>
        </p:nvSpPr>
        <p:spPr/>
        <p:txBody>
          <a:bodyPr/>
          <a:lstStyle/>
          <a:p>
            <a:pPr eaLnBrk="1" hangingPunct="1">
              <a:defRPr/>
            </a:pPr>
            <a:r>
              <a:rPr lang="en-US" sz="2800"/>
              <a:t>Two components:</a:t>
            </a:r>
          </a:p>
          <a:p>
            <a:pPr lvl="1" eaLnBrk="1" hangingPunct="1">
              <a:defRPr/>
            </a:pPr>
            <a:r>
              <a:rPr lang="en-US" sz="2400"/>
              <a:t>Video card (adapter)</a:t>
            </a:r>
          </a:p>
          <a:p>
            <a:pPr lvl="1" eaLnBrk="1" hangingPunct="1">
              <a:defRPr/>
            </a:pPr>
            <a:r>
              <a:rPr lang="en-US" sz="2400"/>
              <a:t>Monitor </a:t>
            </a:r>
          </a:p>
        </p:txBody>
      </p:sp>
      <p:pic>
        <p:nvPicPr>
          <p:cNvPr id="19461" name="Picture 19" descr="AAFOAXN0"/>
          <p:cNvPicPr>
            <a:picLocks noGrp="1" noChangeAspect="1" noChangeArrowheads="1"/>
          </p:cNvPicPr>
          <p:nvPr>
            <p:ph sz="half" idx="2"/>
          </p:nvPr>
        </p:nvPicPr>
        <p:blipFill>
          <a:blip r:embed="rId3"/>
          <a:srcRect/>
          <a:stretch>
            <a:fillRect/>
          </a:stretch>
        </p:blipFill>
        <p:spPr>
          <a:xfrm>
            <a:off x="4929188" y="1628775"/>
            <a:ext cx="3475037" cy="4468813"/>
          </a:xfr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1"/>
          </p:nvPr>
        </p:nvSpPr>
        <p:spPr>
          <a:noFill/>
        </p:spPr>
        <p:txBody>
          <a:bodyPr/>
          <a:lstStyle/>
          <a:p>
            <a:fld id="{DD4E04BD-B37B-4EEB-AD51-836395E69FA6}" type="slidenum">
              <a:rPr lang="en-US">
                <a:latin typeface="Arial" pitchFamily="34" charset="0"/>
              </a:rPr>
              <a:pPr/>
              <a:t>42</a:t>
            </a:fld>
            <a:endParaRPr lang="en-US">
              <a:latin typeface="Arial" pitchFamily="34" charset="0"/>
            </a:endParaRPr>
          </a:p>
        </p:txBody>
      </p:sp>
      <p:sp>
        <p:nvSpPr>
          <p:cNvPr id="120834" name="Rectangle 2"/>
          <p:cNvSpPr>
            <a:spLocks noGrp="1" noChangeArrowheads="1"/>
          </p:cNvSpPr>
          <p:nvPr>
            <p:ph type="title"/>
          </p:nvPr>
        </p:nvSpPr>
        <p:spPr/>
        <p:txBody>
          <a:bodyPr/>
          <a:lstStyle/>
          <a:p>
            <a:pPr eaLnBrk="1" hangingPunct="1">
              <a:defRPr/>
            </a:pPr>
            <a:r>
              <a:rPr lang="en-US"/>
              <a:t>Video Cards</a:t>
            </a:r>
          </a:p>
        </p:txBody>
      </p:sp>
      <p:sp>
        <p:nvSpPr>
          <p:cNvPr id="120835" name="Rectangle 3"/>
          <p:cNvSpPr>
            <a:spLocks noGrp="1" noChangeArrowheads="1"/>
          </p:cNvSpPr>
          <p:nvPr>
            <p:ph type="body" sz="half" idx="1"/>
          </p:nvPr>
        </p:nvSpPr>
        <p:spPr/>
        <p:txBody>
          <a:bodyPr/>
          <a:lstStyle/>
          <a:p>
            <a:pPr eaLnBrk="1" hangingPunct="1">
              <a:lnSpc>
                <a:spcPct val="90000"/>
              </a:lnSpc>
              <a:defRPr/>
            </a:pPr>
            <a:r>
              <a:rPr lang="en-US" sz="2400"/>
              <a:t>Process binary data into images</a:t>
            </a:r>
          </a:p>
          <a:p>
            <a:pPr eaLnBrk="1" hangingPunct="1">
              <a:lnSpc>
                <a:spcPct val="90000"/>
              </a:lnSpc>
              <a:defRPr/>
            </a:pPr>
            <a:r>
              <a:rPr lang="en-US" sz="2400"/>
              <a:t>Contain memory known as video RAM (VRAM)</a:t>
            </a:r>
          </a:p>
          <a:p>
            <a:pPr eaLnBrk="1" hangingPunct="1">
              <a:lnSpc>
                <a:spcPct val="90000"/>
              </a:lnSpc>
              <a:defRPr/>
            </a:pPr>
            <a:r>
              <a:rPr lang="en-US" sz="2400"/>
              <a:t>Control the number of colors a monitor can display (bit depth)</a:t>
            </a:r>
          </a:p>
          <a:p>
            <a:pPr lvl="1" eaLnBrk="1" hangingPunct="1">
              <a:lnSpc>
                <a:spcPct val="90000"/>
              </a:lnSpc>
              <a:defRPr/>
            </a:pPr>
            <a:r>
              <a:rPr lang="en-US" sz="2000"/>
              <a:t>Standard VGA</a:t>
            </a:r>
          </a:p>
          <a:p>
            <a:pPr lvl="2" eaLnBrk="1" hangingPunct="1">
              <a:lnSpc>
                <a:spcPct val="90000"/>
              </a:lnSpc>
              <a:defRPr/>
            </a:pPr>
            <a:r>
              <a:rPr lang="en-US" sz="1800"/>
              <a:t>4 bits</a:t>
            </a:r>
          </a:p>
          <a:p>
            <a:pPr lvl="2" eaLnBrk="1" hangingPunct="1">
              <a:lnSpc>
                <a:spcPct val="90000"/>
              </a:lnSpc>
              <a:defRPr/>
            </a:pPr>
            <a:r>
              <a:rPr lang="en-US" sz="1800"/>
              <a:t>16 colors</a:t>
            </a:r>
          </a:p>
          <a:p>
            <a:pPr lvl="1" eaLnBrk="1" hangingPunct="1">
              <a:lnSpc>
                <a:spcPct val="90000"/>
              </a:lnSpc>
              <a:defRPr/>
            </a:pPr>
            <a:r>
              <a:rPr lang="en-US" sz="2000"/>
              <a:t>True color (SVGA)</a:t>
            </a:r>
          </a:p>
          <a:p>
            <a:pPr lvl="2" eaLnBrk="1" hangingPunct="1">
              <a:lnSpc>
                <a:spcPct val="90000"/>
              </a:lnSpc>
              <a:defRPr/>
            </a:pPr>
            <a:r>
              <a:rPr lang="en-US" sz="1800"/>
              <a:t>24 bits</a:t>
            </a:r>
          </a:p>
          <a:p>
            <a:pPr lvl="2" eaLnBrk="1" hangingPunct="1">
              <a:lnSpc>
                <a:spcPct val="90000"/>
              </a:lnSpc>
              <a:defRPr/>
            </a:pPr>
            <a:r>
              <a:rPr lang="en-US" sz="1800"/>
              <a:t>16 million colors</a:t>
            </a:r>
          </a:p>
        </p:txBody>
      </p:sp>
      <p:pic>
        <p:nvPicPr>
          <p:cNvPr id="20485" name="Picture 8" descr="AAFOAWQ0"/>
          <p:cNvPicPr>
            <a:picLocks noGrp="1" noChangeAspect="1" noChangeArrowheads="1"/>
          </p:cNvPicPr>
          <p:nvPr>
            <p:ph sz="half" idx="2"/>
          </p:nvPr>
        </p:nvPicPr>
        <p:blipFill>
          <a:blip r:embed="rId3"/>
          <a:srcRect/>
          <a:stretch>
            <a:fillRect/>
          </a:stretch>
        </p:blipFill>
        <p:spPr>
          <a:xfrm>
            <a:off x="4648200" y="2717800"/>
            <a:ext cx="4038600" cy="2289175"/>
          </a:xfrm>
          <a:noFill/>
          <a:ln>
            <a:solidFill>
              <a:srgbClr val="000000"/>
            </a:solidFill>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4"/>
          <p:cNvSpPr>
            <a:spLocks noGrp="1"/>
          </p:cNvSpPr>
          <p:nvPr>
            <p:ph type="sldNum" sz="quarter" idx="11"/>
          </p:nvPr>
        </p:nvSpPr>
        <p:spPr>
          <a:noFill/>
        </p:spPr>
        <p:txBody>
          <a:bodyPr/>
          <a:lstStyle/>
          <a:p>
            <a:fld id="{0EFAA1FF-FAC2-449E-AAD1-D8B756289FAB}" type="slidenum">
              <a:rPr lang="en-US">
                <a:latin typeface="Arial" pitchFamily="34" charset="0"/>
              </a:rPr>
              <a:pPr/>
              <a:t>43</a:t>
            </a:fld>
            <a:endParaRPr lang="en-US">
              <a:latin typeface="Arial" pitchFamily="34" charset="0"/>
            </a:endParaRPr>
          </a:p>
        </p:txBody>
      </p:sp>
      <p:sp>
        <p:nvSpPr>
          <p:cNvPr id="121858" name="Rectangle 2"/>
          <p:cNvSpPr>
            <a:spLocks noGrp="1" noChangeArrowheads="1"/>
          </p:cNvSpPr>
          <p:nvPr>
            <p:ph type="title"/>
          </p:nvPr>
        </p:nvSpPr>
        <p:spPr/>
        <p:txBody>
          <a:bodyPr/>
          <a:lstStyle/>
          <a:p>
            <a:pPr eaLnBrk="1" hangingPunct="1">
              <a:defRPr/>
            </a:pPr>
            <a:r>
              <a:rPr lang="en-US"/>
              <a:t>Monitors </a:t>
            </a:r>
          </a:p>
        </p:txBody>
      </p:sp>
      <p:sp>
        <p:nvSpPr>
          <p:cNvPr id="121859" name="Rectangle 3"/>
          <p:cNvSpPr>
            <a:spLocks noGrp="1" noChangeArrowheads="1"/>
          </p:cNvSpPr>
          <p:nvPr>
            <p:ph type="body" idx="1"/>
          </p:nvPr>
        </p:nvSpPr>
        <p:spPr>
          <a:xfrm>
            <a:off x="457200" y="1600200"/>
            <a:ext cx="5287963" cy="4525963"/>
          </a:xfrm>
        </p:spPr>
        <p:txBody>
          <a:bodyPr/>
          <a:lstStyle/>
          <a:p>
            <a:pPr eaLnBrk="1" hangingPunct="1">
              <a:lnSpc>
                <a:spcPct val="90000"/>
              </a:lnSpc>
              <a:defRPr/>
            </a:pPr>
            <a:r>
              <a:rPr lang="en-US" sz="2800"/>
              <a:t>Things to consider:</a:t>
            </a:r>
          </a:p>
          <a:p>
            <a:pPr lvl="1" eaLnBrk="1" hangingPunct="1">
              <a:lnSpc>
                <a:spcPct val="90000"/>
              </a:lnSpc>
              <a:defRPr/>
            </a:pPr>
            <a:r>
              <a:rPr lang="en-US" sz="2400"/>
              <a:t>Types:</a:t>
            </a:r>
          </a:p>
          <a:p>
            <a:pPr lvl="2" eaLnBrk="1" hangingPunct="1">
              <a:lnSpc>
                <a:spcPct val="90000"/>
              </a:lnSpc>
              <a:defRPr/>
            </a:pPr>
            <a:r>
              <a:rPr lang="en-US" sz="2000"/>
              <a:t>CRT or LCD</a:t>
            </a:r>
          </a:p>
          <a:p>
            <a:pPr lvl="1" eaLnBrk="1" hangingPunct="1">
              <a:lnSpc>
                <a:spcPct val="90000"/>
              </a:lnSpc>
              <a:defRPr/>
            </a:pPr>
            <a:r>
              <a:rPr lang="en-US" sz="2400"/>
              <a:t>Size:</a:t>
            </a:r>
          </a:p>
          <a:p>
            <a:pPr lvl="1" eaLnBrk="1" hangingPunct="1">
              <a:lnSpc>
                <a:spcPct val="90000"/>
              </a:lnSpc>
              <a:defRPr/>
            </a:pPr>
            <a:r>
              <a:rPr lang="en-US" sz="2400"/>
              <a:t>15, 17, 19, or 21 inch</a:t>
            </a:r>
          </a:p>
          <a:p>
            <a:pPr lvl="1" eaLnBrk="1" hangingPunct="1">
              <a:lnSpc>
                <a:spcPct val="90000"/>
              </a:lnSpc>
              <a:defRPr/>
            </a:pPr>
            <a:r>
              <a:rPr lang="en-US" sz="2400"/>
              <a:t>Resolution:</a:t>
            </a:r>
          </a:p>
          <a:p>
            <a:pPr lvl="2" eaLnBrk="1" hangingPunct="1">
              <a:lnSpc>
                <a:spcPct val="90000"/>
              </a:lnSpc>
              <a:defRPr/>
            </a:pPr>
            <a:r>
              <a:rPr lang="en-US" sz="2000"/>
              <a:t>Increasing resolution allows more to be displayed</a:t>
            </a:r>
          </a:p>
          <a:p>
            <a:pPr lvl="1" eaLnBrk="1" hangingPunct="1">
              <a:lnSpc>
                <a:spcPct val="90000"/>
              </a:lnSpc>
              <a:defRPr/>
            </a:pPr>
            <a:r>
              <a:rPr lang="en-US" sz="2400"/>
              <a:t>Dot pitch:</a:t>
            </a:r>
          </a:p>
          <a:p>
            <a:pPr lvl="2" eaLnBrk="1" hangingPunct="1">
              <a:lnSpc>
                <a:spcPct val="90000"/>
              </a:lnSpc>
              <a:defRPr/>
            </a:pPr>
            <a:r>
              <a:rPr lang="en-US" sz="2000"/>
              <a:t>.31mm or less </a:t>
            </a:r>
          </a:p>
          <a:p>
            <a:pPr lvl="1" eaLnBrk="1" hangingPunct="1">
              <a:lnSpc>
                <a:spcPct val="90000"/>
              </a:lnSpc>
              <a:defRPr/>
            </a:pPr>
            <a:r>
              <a:rPr lang="en-US" sz="2400"/>
              <a:t>Refresh rate:</a:t>
            </a:r>
          </a:p>
          <a:p>
            <a:pPr lvl="2" eaLnBrk="1" hangingPunct="1">
              <a:lnSpc>
                <a:spcPct val="90000"/>
              </a:lnSpc>
              <a:defRPr/>
            </a:pPr>
            <a:r>
              <a:rPr lang="en-US" sz="2000"/>
              <a:t>75 Hz or higher</a:t>
            </a:r>
          </a:p>
          <a:p>
            <a:pPr eaLnBrk="1" hangingPunct="1">
              <a:lnSpc>
                <a:spcPct val="90000"/>
              </a:lnSpc>
              <a:defRPr/>
            </a:pPr>
            <a:endParaRPr lang="en-US" sz="2800"/>
          </a:p>
        </p:txBody>
      </p:sp>
      <p:pic>
        <p:nvPicPr>
          <p:cNvPr id="21509" name="Picture 4" descr="dot_pitch"/>
          <p:cNvPicPr>
            <a:picLocks noChangeAspect="1" noChangeArrowheads="1"/>
          </p:cNvPicPr>
          <p:nvPr/>
        </p:nvPicPr>
        <p:blipFill>
          <a:blip r:embed="rId3"/>
          <a:srcRect/>
          <a:stretch>
            <a:fillRect/>
          </a:stretch>
        </p:blipFill>
        <p:spPr bwMode="auto">
          <a:xfrm>
            <a:off x="4724400" y="4419600"/>
            <a:ext cx="3149600" cy="1739900"/>
          </a:xfrm>
          <a:prstGeom prst="rect">
            <a:avLst/>
          </a:prstGeom>
          <a:noFill/>
          <a:ln w="9525">
            <a:noFill/>
            <a:miter lim="800000"/>
            <a:headEnd/>
            <a:tailEnd/>
          </a:ln>
        </p:spPr>
      </p:pic>
      <p:pic>
        <p:nvPicPr>
          <p:cNvPr id="21510" name="Picture 5" descr="monitor3"/>
          <p:cNvPicPr>
            <a:picLocks noChangeAspect="1" noChangeArrowheads="1"/>
          </p:cNvPicPr>
          <p:nvPr/>
        </p:nvPicPr>
        <p:blipFill>
          <a:blip r:embed="rId4"/>
          <a:srcRect/>
          <a:stretch>
            <a:fillRect/>
          </a:stretch>
        </p:blipFill>
        <p:spPr bwMode="auto">
          <a:xfrm>
            <a:off x="6389688" y="1651000"/>
            <a:ext cx="2201862" cy="2201863"/>
          </a:xfrm>
          <a:prstGeom prst="rect">
            <a:avLst/>
          </a:prstGeom>
          <a:noFill/>
          <a:ln w="9525">
            <a:noFill/>
            <a:miter lim="800000"/>
            <a:headEnd/>
            <a:tailEnd/>
          </a:ln>
        </p:spPr>
      </p:pic>
      <p:pic>
        <p:nvPicPr>
          <p:cNvPr id="21511" name="Picture 6" descr="crt-monitor-side-view"/>
          <p:cNvPicPr>
            <a:picLocks noChangeAspect="1" noChangeArrowheads="1"/>
          </p:cNvPicPr>
          <p:nvPr/>
        </p:nvPicPr>
        <p:blipFill>
          <a:blip r:embed="rId5"/>
          <a:srcRect/>
          <a:stretch>
            <a:fillRect/>
          </a:stretch>
        </p:blipFill>
        <p:spPr bwMode="auto">
          <a:xfrm>
            <a:off x="3960813" y="1628775"/>
            <a:ext cx="2474912" cy="2087563"/>
          </a:xfrm>
          <a:prstGeom prst="rect">
            <a:avLst/>
          </a:prstGeom>
          <a:noFill/>
          <a:ln w="9525">
            <a:noFill/>
            <a:miter lim="800000"/>
            <a:headEnd/>
            <a:tailEnd/>
          </a:ln>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4"/>
          <p:cNvSpPr>
            <a:spLocks noGrp="1"/>
          </p:cNvSpPr>
          <p:nvPr>
            <p:ph type="sldNum" sz="quarter" idx="11"/>
          </p:nvPr>
        </p:nvSpPr>
        <p:spPr>
          <a:noFill/>
        </p:spPr>
        <p:txBody>
          <a:bodyPr/>
          <a:lstStyle/>
          <a:p>
            <a:fld id="{4B44B735-66BE-4505-B39D-AF17E33150D2}" type="slidenum">
              <a:rPr lang="en-US">
                <a:latin typeface="Arial" pitchFamily="34" charset="0"/>
              </a:rPr>
              <a:pPr/>
              <a:t>44</a:t>
            </a:fld>
            <a:endParaRPr lang="en-US">
              <a:latin typeface="Arial" pitchFamily="34" charset="0"/>
            </a:endParaRPr>
          </a:p>
        </p:txBody>
      </p:sp>
      <p:sp>
        <p:nvSpPr>
          <p:cNvPr id="122883" name="Rectangle 3"/>
          <p:cNvSpPr>
            <a:spLocks noGrp="1" noChangeArrowheads="1"/>
          </p:cNvSpPr>
          <p:nvPr>
            <p:ph type="title"/>
          </p:nvPr>
        </p:nvSpPr>
        <p:spPr/>
        <p:txBody>
          <a:bodyPr/>
          <a:lstStyle/>
          <a:p>
            <a:pPr eaLnBrk="1" hangingPunct="1">
              <a:defRPr/>
            </a:pPr>
            <a:r>
              <a:rPr lang="en-US"/>
              <a:t>Evaluating Audio</a:t>
            </a:r>
          </a:p>
        </p:txBody>
      </p:sp>
      <p:sp>
        <p:nvSpPr>
          <p:cNvPr id="122884" name="Rectangle 4"/>
          <p:cNvSpPr>
            <a:spLocks noGrp="1" noChangeArrowheads="1"/>
          </p:cNvSpPr>
          <p:nvPr>
            <p:ph type="body" idx="1"/>
          </p:nvPr>
        </p:nvSpPr>
        <p:spPr>
          <a:xfrm>
            <a:off x="457200" y="1600200"/>
            <a:ext cx="5135563" cy="4525963"/>
          </a:xfrm>
        </p:spPr>
        <p:txBody>
          <a:bodyPr/>
          <a:lstStyle/>
          <a:p>
            <a:pPr eaLnBrk="1" hangingPunct="1">
              <a:defRPr/>
            </a:pPr>
            <a:r>
              <a:rPr lang="en-US"/>
              <a:t>Sound card:</a:t>
            </a:r>
          </a:p>
          <a:p>
            <a:pPr lvl="1" eaLnBrk="1" hangingPunct="1">
              <a:defRPr/>
            </a:pPr>
            <a:r>
              <a:rPr lang="en-US"/>
              <a:t>Process digital data into sounds</a:t>
            </a:r>
          </a:p>
          <a:p>
            <a:pPr lvl="1" eaLnBrk="1" hangingPunct="1">
              <a:defRPr/>
            </a:pPr>
            <a:r>
              <a:rPr lang="en-US"/>
              <a:t>3D sound cards</a:t>
            </a:r>
          </a:p>
          <a:p>
            <a:pPr lvl="1" eaLnBrk="1" hangingPunct="1">
              <a:defRPr/>
            </a:pPr>
            <a:r>
              <a:rPr lang="en-US"/>
              <a:t>Surround sound</a:t>
            </a:r>
          </a:p>
          <a:p>
            <a:pPr lvl="2" eaLnBrk="1" hangingPunct="1">
              <a:defRPr/>
            </a:pPr>
            <a:r>
              <a:rPr lang="en-US"/>
              <a:t>Dolby Digital 5.1</a:t>
            </a:r>
          </a:p>
        </p:txBody>
      </p:sp>
      <p:pic>
        <p:nvPicPr>
          <p:cNvPr id="22533" name="Picture 8" descr="AAFOAWU0"/>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038600" y="2011363"/>
            <a:ext cx="4800600" cy="2838450"/>
          </a:xfrm>
          <a:prstGeom prst="rect">
            <a:avLst/>
          </a:prstGeom>
          <a:noFill/>
          <a:ln w="9525">
            <a:noFill/>
            <a:miter lim="800000"/>
            <a:headEnd/>
            <a:tailEnd/>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1"/>
          </p:nvPr>
        </p:nvSpPr>
        <p:spPr>
          <a:noFill/>
        </p:spPr>
        <p:txBody>
          <a:bodyPr/>
          <a:lstStyle/>
          <a:p>
            <a:fld id="{6ACA21EE-5D93-498F-858E-60116F66A850}" type="slidenum">
              <a:rPr lang="en-US">
                <a:latin typeface="Arial" pitchFamily="34" charset="0"/>
              </a:rPr>
              <a:pPr/>
              <a:t>45</a:t>
            </a:fld>
            <a:endParaRPr lang="en-US">
              <a:latin typeface="Arial" pitchFamily="34" charset="0"/>
            </a:endParaRPr>
          </a:p>
        </p:txBody>
      </p:sp>
      <p:sp>
        <p:nvSpPr>
          <p:cNvPr id="23555" name="Rectangle 6"/>
          <p:cNvSpPr>
            <a:spLocks noChangeArrowheads="1"/>
          </p:cNvSpPr>
          <p:nvPr/>
        </p:nvSpPr>
        <p:spPr bwMode="auto">
          <a:xfrm>
            <a:off x="5105400" y="1828800"/>
            <a:ext cx="3352800" cy="4114800"/>
          </a:xfrm>
          <a:prstGeom prst="rect">
            <a:avLst/>
          </a:prstGeom>
          <a:solidFill>
            <a:schemeClr val="bg1"/>
          </a:solidFill>
          <a:ln w="9525" algn="ctr">
            <a:noFill/>
            <a:miter lim="800000"/>
            <a:headEnd/>
            <a:tailEnd/>
          </a:ln>
        </p:spPr>
        <p:txBody>
          <a:bodyPr wrap="none" anchor="ctr"/>
          <a:lstStyle/>
          <a:p>
            <a:endParaRPr lang="en-US"/>
          </a:p>
        </p:txBody>
      </p:sp>
      <p:sp>
        <p:nvSpPr>
          <p:cNvPr id="188418" name="Rectangle 2"/>
          <p:cNvSpPr>
            <a:spLocks noGrp="1" noChangeArrowheads="1"/>
          </p:cNvSpPr>
          <p:nvPr>
            <p:ph type="title"/>
          </p:nvPr>
        </p:nvSpPr>
        <p:spPr/>
        <p:txBody>
          <a:bodyPr/>
          <a:lstStyle/>
          <a:p>
            <a:pPr eaLnBrk="1" hangingPunct="1">
              <a:defRPr/>
            </a:pPr>
            <a:r>
              <a:rPr lang="en-US"/>
              <a:t>Evaluating Audio</a:t>
            </a:r>
          </a:p>
        </p:txBody>
      </p:sp>
      <p:sp>
        <p:nvSpPr>
          <p:cNvPr id="188419" name="Rectangle 3"/>
          <p:cNvSpPr>
            <a:spLocks noGrp="1" noChangeArrowheads="1"/>
          </p:cNvSpPr>
          <p:nvPr>
            <p:ph type="body" sz="half" idx="1"/>
          </p:nvPr>
        </p:nvSpPr>
        <p:spPr>
          <a:xfrm>
            <a:off x="685800" y="1828800"/>
            <a:ext cx="4038600" cy="4525963"/>
          </a:xfrm>
        </p:spPr>
        <p:txBody>
          <a:bodyPr/>
          <a:lstStyle/>
          <a:p>
            <a:pPr eaLnBrk="1" hangingPunct="1">
              <a:defRPr/>
            </a:pPr>
            <a:r>
              <a:rPr lang="en-US" sz="2800"/>
              <a:t>Speakers:</a:t>
            </a:r>
          </a:p>
          <a:p>
            <a:pPr lvl="1" eaLnBrk="1" hangingPunct="1">
              <a:defRPr/>
            </a:pPr>
            <a:r>
              <a:rPr lang="en-US" sz="2400"/>
              <a:t>Amplified </a:t>
            </a:r>
          </a:p>
          <a:p>
            <a:pPr lvl="1" eaLnBrk="1" hangingPunct="1">
              <a:defRPr/>
            </a:pPr>
            <a:r>
              <a:rPr lang="en-US" sz="2400"/>
              <a:t>Not amplified</a:t>
            </a:r>
          </a:p>
          <a:p>
            <a:pPr lvl="1" eaLnBrk="1" hangingPunct="1">
              <a:defRPr/>
            </a:pPr>
            <a:r>
              <a:rPr lang="en-US" sz="2400"/>
              <a:t>Sub-woofer</a:t>
            </a:r>
          </a:p>
          <a:p>
            <a:pPr lvl="1" eaLnBrk="1" hangingPunct="1">
              <a:defRPr/>
            </a:pPr>
            <a:r>
              <a:rPr lang="en-US" sz="2400"/>
              <a:t>Surround sound</a:t>
            </a:r>
          </a:p>
          <a:p>
            <a:pPr eaLnBrk="1" hangingPunct="1">
              <a:defRPr/>
            </a:pPr>
            <a:endParaRPr lang="en-US" sz="2800"/>
          </a:p>
        </p:txBody>
      </p:sp>
      <p:pic>
        <p:nvPicPr>
          <p:cNvPr id="23558" name="Picture 4" descr="AAFOAWT0"/>
          <p:cNvPicPr>
            <a:picLocks noGrp="1" noChangeAspect="1" noChangeArrowheads="1"/>
          </p:cNvPicPr>
          <p:nvPr>
            <p:ph sz="half" idx="2"/>
          </p:nvPr>
        </p:nvPicPr>
        <p:blipFill>
          <a:blip r:embed="rId3">
            <a:clrChange>
              <a:clrFrom>
                <a:srgbClr val="FFFFFF"/>
              </a:clrFrom>
              <a:clrTo>
                <a:srgbClr val="FFFFFF">
                  <a:alpha val="0"/>
                </a:srgbClr>
              </a:clrTo>
            </a:clrChange>
          </a:blip>
          <a:srcRect/>
          <a:stretch>
            <a:fillRect/>
          </a:stretch>
        </p:blipFill>
        <p:spPr>
          <a:xfrm>
            <a:off x="4849813" y="1600200"/>
            <a:ext cx="3633787" cy="4525963"/>
          </a:xfrm>
          <a:noFill/>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4"/>
          <p:cNvSpPr>
            <a:spLocks noGrp="1"/>
          </p:cNvSpPr>
          <p:nvPr>
            <p:ph type="sldNum" sz="quarter" idx="11"/>
          </p:nvPr>
        </p:nvSpPr>
        <p:spPr>
          <a:noFill/>
        </p:spPr>
        <p:txBody>
          <a:bodyPr/>
          <a:lstStyle/>
          <a:p>
            <a:fld id="{F21B4606-7FEA-4F08-BF79-308F4F61FE1E}" type="slidenum">
              <a:rPr lang="en-US">
                <a:latin typeface="Arial" pitchFamily="34" charset="0"/>
              </a:rPr>
              <a:pPr/>
              <a:t>46</a:t>
            </a:fld>
            <a:endParaRPr lang="en-US">
              <a:latin typeface="Arial" pitchFamily="34" charset="0"/>
            </a:endParaRPr>
          </a:p>
        </p:txBody>
      </p:sp>
      <p:sp>
        <p:nvSpPr>
          <p:cNvPr id="123906" name="Rectangle 2"/>
          <p:cNvSpPr>
            <a:spLocks noGrp="1" noChangeArrowheads="1"/>
          </p:cNvSpPr>
          <p:nvPr>
            <p:ph type="title"/>
          </p:nvPr>
        </p:nvSpPr>
        <p:spPr/>
        <p:txBody>
          <a:bodyPr/>
          <a:lstStyle/>
          <a:p>
            <a:pPr eaLnBrk="1" hangingPunct="1">
              <a:defRPr/>
            </a:pPr>
            <a:r>
              <a:rPr lang="en-US"/>
              <a:t>Evaluating Ports</a:t>
            </a:r>
          </a:p>
        </p:txBody>
      </p:sp>
      <p:sp>
        <p:nvSpPr>
          <p:cNvPr id="123907" name="Rectangle 3"/>
          <p:cNvSpPr>
            <a:spLocks noGrp="1" noChangeArrowheads="1"/>
          </p:cNvSpPr>
          <p:nvPr>
            <p:ph type="body" idx="1"/>
          </p:nvPr>
        </p:nvSpPr>
        <p:spPr/>
        <p:txBody>
          <a:bodyPr/>
          <a:lstStyle/>
          <a:p>
            <a:pPr eaLnBrk="1" hangingPunct="1">
              <a:defRPr/>
            </a:pPr>
            <a:r>
              <a:rPr lang="en-US"/>
              <a:t>Ports are used to connect peripheral devices to the computer</a:t>
            </a:r>
          </a:p>
          <a:p>
            <a:pPr eaLnBrk="1" hangingPunct="1">
              <a:defRPr/>
            </a:pPr>
            <a:r>
              <a:rPr lang="en-US"/>
              <a:t>Things to consider:</a:t>
            </a:r>
          </a:p>
          <a:p>
            <a:pPr lvl="1" eaLnBrk="1" hangingPunct="1">
              <a:defRPr/>
            </a:pPr>
            <a:r>
              <a:rPr lang="en-US"/>
              <a:t>Devices you want to use</a:t>
            </a:r>
          </a:p>
          <a:p>
            <a:pPr lvl="1" eaLnBrk="1" hangingPunct="1">
              <a:defRPr/>
            </a:pPr>
            <a:r>
              <a:rPr lang="en-US"/>
              <a:t>Ports needed for the devices</a:t>
            </a:r>
          </a:p>
          <a:p>
            <a:pPr eaLnBrk="1" hangingPunct="1">
              <a:defRPr/>
            </a:pPr>
            <a:endParaRPr lang="en-US"/>
          </a:p>
        </p:txBody>
      </p:sp>
      <p:pic>
        <p:nvPicPr>
          <p:cNvPr id="24581" name="Picture 5" descr="ports"/>
          <p:cNvPicPr>
            <a:picLocks noChangeAspect="1" noChangeArrowheads="1"/>
          </p:cNvPicPr>
          <p:nvPr/>
        </p:nvPicPr>
        <p:blipFill>
          <a:blip r:embed="rId3">
            <a:clrChange>
              <a:clrFrom>
                <a:srgbClr val="FFFFFF"/>
              </a:clrFrom>
              <a:clrTo>
                <a:srgbClr val="FFFFFF">
                  <a:alpha val="0"/>
                </a:srgbClr>
              </a:clrTo>
            </a:clrChange>
          </a:blip>
          <a:srcRect t="10431"/>
          <a:stretch>
            <a:fillRect/>
          </a:stretch>
        </p:blipFill>
        <p:spPr bwMode="auto">
          <a:xfrm>
            <a:off x="1371600" y="4495800"/>
            <a:ext cx="6464300" cy="1581150"/>
          </a:xfrm>
          <a:prstGeom prst="rect">
            <a:avLst/>
          </a:prstGeom>
          <a:noFill/>
          <a:ln w="9525">
            <a:noFill/>
            <a:miter lim="800000"/>
            <a:headEnd/>
            <a:tailEnd/>
          </a:ln>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1"/>
          </p:nvPr>
        </p:nvSpPr>
        <p:spPr>
          <a:noFill/>
        </p:spPr>
        <p:txBody>
          <a:bodyPr/>
          <a:lstStyle/>
          <a:p>
            <a:fld id="{9F354F28-5334-473B-BF4E-20AE1D33729F}" type="slidenum">
              <a:rPr lang="en-US">
                <a:latin typeface="Arial" pitchFamily="34" charset="0"/>
              </a:rPr>
              <a:pPr/>
              <a:t>47</a:t>
            </a:fld>
            <a:endParaRPr lang="en-US">
              <a:latin typeface="Arial" pitchFamily="34" charset="0"/>
            </a:endParaRPr>
          </a:p>
        </p:txBody>
      </p:sp>
      <p:pic>
        <p:nvPicPr>
          <p:cNvPr id="25603" name="Picture 4" descr="ioports2"/>
          <p:cNvPicPr>
            <a:picLocks noChangeAspect="1" noChangeArrowheads="1"/>
          </p:cNvPicPr>
          <p:nvPr/>
        </p:nvPicPr>
        <p:blipFill>
          <a:blip r:embed="rId3"/>
          <a:srcRect l="383" t="20853" r="87347" b="10707"/>
          <a:stretch>
            <a:fillRect/>
          </a:stretch>
        </p:blipFill>
        <p:spPr bwMode="auto">
          <a:xfrm>
            <a:off x="5470525" y="2052638"/>
            <a:ext cx="884238" cy="1346200"/>
          </a:xfrm>
          <a:prstGeom prst="rect">
            <a:avLst/>
          </a:prstGeom>
          <a:noFill/>
          <a:ln w="9525">
            <a:noFill/>
            <a:miter lim="800000"/>
            <a:headEnd/>
            <a:tailEnd/>
          </a:ln>
        </p:spPr>
      </p:pic>
      <p:pic>
        <p:nvPicPr>
          <p:cNvPr id="25604" name="Picture 5" descr="ioports2"/>
          <p:cNvPicPr>
            <a:picLocks noChangeAspect="1" noChangeArrowheads="1"/>
          </p:cNvPicPr>
          <p:nvPr/>
        </p:nvPicPr>
        <p:blipFill>
          <a:blip r:embed="rId3"/>
          <a:srcRect l="25134" t="57173" r="54128" b="9447"/>
          <a:stretch>
            <a:fillRect/>
          </a:stretch>
        </p:blipFill>
        <p:spPr bwMode="auto">
          <a:xfrm>
            <a:off x="5319713" y="3971925"/>
            <a:ext cx="1539875" cy="676275"/>
          </a:xfrm>
          <a:prstGeom prst="rect">
            <a:avLst/>
          </a:prstGeom>
          <a:noFill/>
          <a:ln w="9525">
            <a:noFill/>
            <a:miter lim="800000"/>
            <a:headEnd/>
            <a:tailEnd/>
          </a:ln>
        </p:spPr>
      </p:pic>
      <p:sp>
        <p:nvSpPr>
          <p:cNvPr id="25605" name="Text Box 6"/>
          <p:cNvSpPr txBox="1">
            <a:spLocks noChangeArrowheads="1"/>
          </p:cNvSpPr>
          <p:nvPr/>
        </p:nvSpPr>
        <p:spPr bwMode="auto">
          <a:xfrm>
            <a:off x="5241925" y="3382963"/>
            <a:ext cx="1509713" cy="366712"/>
          </a:xfrm>
          <a:prstGeom prst="rect">
            <a:avLst/>
          </a:prstGeom>
          <a:noFill/>
          <a:ln w="9525">
            <a:noFill/>
            <a:miter lim="800000"/>
            <a:headEnd/>
            <a:tailEnd/>
          </a:ln>
        </p:spPr>
        <p:txBody>
          <a:bodyPr>
            <a:spAutoFit/>
          </a:bodyPr>
          <a:lstStyle/>
          <a:p>
            <a:pPr algn="l">
              <a:spcBef>
                <a:spcPct val="50000"/>
              </a:spcBef>
            </a:pPr>
            <a:r>
              <a:rPr lang="en-US" sz="1800" b="1">
                <a:solidFill>
                  <a:schemeClr val="tx1"/>
                </a:solidFill>
                <a:latin typeface="Verdana" pitchFamily="34" charset="0"/>
              </a:rPr>
              <a:t>PS/2 Port</a:t>
            </a:r>
          </a:p>
        </p:txBody>
      </p:sp>
      <p:sp>
        <p:nvSpPr>
          <p:cNvPr id="25606" name="Text Box 7"/>
          <p:cNvSpPr txBox="1">
            <a:spLocks noChangeArrowheads="1"/>
          </p:cNvSpPr>
          <p:nvPr/>
        </p:nvSpPr>
        <p:spPr bwMode="auto">
          <a:xfrm>
            <a:off x="5289550" y="4724400"/>
            <a:ext cx="1751013" cy="366713"/>
          </a:xfrm>
          <a:prstGeom prst="rect">
            <a:avLst/>
          </a:prstGeom>
          <a:noFill/>
          <a:ln w="9525">
            <a:noFill/>
            <a:miter lim="800000"/>
            <a:headEnd/>
            <a:tailEnd/>
          </a:ln>
        </p:spPr>
        <p:txBody>
          <a:bodyPr>
            <a:spAutoFit/>
          </a:bodyPr>
          <a:lstStyle/>
          <a:p>
            <a:pPr algn="l">
              <a:spcBef>
                <a:spcPct val="50000"/>
              </a:spcBef>
            </a:pPr>
            <a:r>
              <a:rPr lang="en-US" sz="1800" b="1">
                <a:solidFill>
                  <a:schemeClr val="tx1"/>
                </a:solidFill>
                <a:latin typeface="Verdana" pitchFamily="34" charset="0"/>
              </a:rPr>
              <a:t>COM 1 Port</a:t>
            </a:r>
          </a:p>
        </p:txBody>
      </p:sp>
      <p:sp>
        <p:nvSpPr>
          <p:cNvPr id="25607" name="Text Box 8"/>
          <p:cNvSpPr txBox="1">
            <a:spLocks noChangeArrowheads="1"/>
          </p:cNvSpPr>
          <p:nvPr/>
        </p:nvSpPr>
        <p:spPr bwMode="auto">
          <a:xfrm>
            <a:off x="7086600" y="3124200"/>
            <a:ext cx="1662113" cy="641350"/>
          </a:xfrm>
          <a:prstGeom prst="rect">
            <a:avLst/>
          </a:prstGeom>
          <a:noFill/>
          <a:ln w="9525">
            <a:noFill/>
            <a:miter lim="800000"/>
            <a:headEnd/>
            <a:tailEnd/>
          </a:ln>
        </p:spPr>
        <p:txBody>
          <a:bodyPr>
            <a:spAutoFit/>
          </a:bodyPr>
          <a:lstStyle/>
          <a:p>
            <a:pPr algn="l"/>
            <a:r>
              <a:rPr lang="en-US" sz="1800" b="1">
                <a:solidFill>
                  <a:schemeClr val="tx1"/>
                </a:solidFill>
                <a:latin typeface="Verdana" pitchFamily="34" charset="0"/>
              </a:rPr>
              <a:t>PS/2 Connectors</a:t>
            </a:r>
            <a:endParaRPr lang="en-US" sz="1800">
              <a:solidFill>
                <a:schemeClr val="tx1"/>
              </a:solidFill>
            </a:endParaRPr>
          </a:p>
        </p:txBody>
      </p:sp>
      <p:sp>
        <p:nvSpPr>
          <p:cNvPr id="25608" name="Text Box 9"/>
          <p:cNvSpPr txBox="1">
            <a:spLocks noChangeArrowheads="1"/>
          </p:cNvSpPr>
          <p:nvPr/>
        </p:nvSpPr>
        <p:spPr bwMode="auto">
          <a:xfrm>
            <a:off x="7086600" y="4724400"/>
            <a:ext cx="1584325" cy="641350"/>
          </a:xfrm>
          <a:prstGeom prst="rect">
            <a:avLst/>
          </a:prstGeom>
          <a:noFill/>
          <a:ln w="9525">
            <a:noFill/>
            <a:miter lim="800000"/>
            <a:headEnd/>
            <a:tailEnd/>
          </a:ln>
        </p:spPr>
        <p:txBody>
          <a:bodyPr>
            <a:spAutoFit/>
          </a:bodyPr>
          <a:lstStyle/>
          <a:p>
            <a:pPr algn="l"/>
            <a:r>
              <a:rPr lang="en-US" sz="1800" b="1">
                <a:solidFill>
                  <a:schemeClr val="tx1"/>
                </a:solidFill>
                <a:latin typeface="Verdana" pitchFamily="34" charset="0"/>
              </a:rPr>
              <a:t>Serial Connector</a:t>
            </a:r>
            <a:endParaRPr lang="en-US" sz="1800">
              <a:solidFill>
                <a:schemeClr val="tx1"/>
              </a:solidFill>
            </a:endParaRPr>
          </a:p>
        </p:txBody>
      </p:sp>
      <p:pic>
        <p:nvPicPr>
          <p:cNvPr id="25609" name="Picture 10" descr="ps2"/>
          <p:cNvPicPr>
            <a:picLocks noChangeAspect="1" noChangeArrowheads="1"/>
          </p:cNvPicPr>
          <p:nvPr/>
        </p:nvPicPr>
        <p:blipFill>
          <a:blip r:embed="rId4">
            <a:clrChange>
              <a:clrFrom>
                <a:srgbClr val="C5C5CD"/>
              </a:clrFrom>
              <a:clrTo>
                <a:srgbClr val="C5C5CD">
                  <a:alpha val="0"/>
                </a:srgbClr>
              </a:clrTo>
            </a:clrChange>
          </a:blip>
          <a:srcRect r="4338"/>
          <a:stretch>
            <a:fillRect/>
          </a:stretch>
        </p:blipFill>
        <p:spPr bwMode="auto">
          <a:xfrm>
            <a:off x="6477000" y="1371600"/>
            <a:ext cx="1995488" cy="1519238"/>
          </a:xfrm>
          <a:prstGeom prst="rect">
            <a:avLst/>
          </a:prstGeom>
          <a:noFill/>
          <a:ln w="9525">
            <a:noFill/>
            <a:miter lim="800000"/>
            <a:headEnd/>
            <a:tailEnd/>
          </a:ln>
        </p:spPr>
      </p:pic>
      <p:pic>
        <p:nvPicPr>
          <p:cNvPr id="25610" name="Picture 11" descr="ps2k"/>
          <p:cNvPicPr>
            <a:picLocks noChangeAspect="1" noChangeArrowheads="1"/>
          </p:cNvPicPr>
          <p:nvPr/>
        </p:nvPicPr>
        <p:blipFill>
          <a:blip r:embed="rId5">
            <a:clrChange>
              <a:clrFrom>
                <a:srgbClr val="C5C5CD"/>
              </a:clrFrom>
              <a:clrTo>
                <a:srgbClr val="C5C5CD">
                  <a:alpha val="0"/>
                </a:srgbClr>
              </a:clrTo>
            </a:clrChange>
          </a:blip>
          <a:srcRect l="8905" r="14415"/>
          <a:stretch>
            <a:fillRect/>
          </a:stretch>
        </p:blipFill>
        <p:spPr bwMode="auto">
          <a:xfrm rot="438345">
            <a:off x="7086600" y="838200"/>
            <a:ext cx="1612900" cy="2717800"/>
          </a:xfrm>
          <a:prstGeom prst="rect">
            <a:avLst/>
          </a:prstGeom>
          <a:noFill/>
          <a:ln w="9525">
            <a:noFill/>
            <a:miter lim="800000"/>
            <a:headEnd/>
            <a:tailEnd/>
          </a:ln>
        </p:spPr>
      </p:pic>
      <p:pic>
        <p:nvPicPr>
          <p:cNvPr id="25611" name="Picture 12" descr="serial"/>
          <p:cNvPicPr>
            <a:picLocks noChangeAspect="1" noChangeArrowheads="1"/>
          </p:cNvPicPr>
          <p:nvPr/>
        </p:nvPicPr>
        <p:blipFill>
          <a:blip r:embed="rId6">
            <a:clrChange>
              <a:clrFrom>
                <a:srgbClr val="5B5BBF"/>
              </a:clrFrom>
              <a:clrTo>
                <a:srgbClr val="5B5BBF">
                  <a:alpha val="0"/>
                </a:srgbClr>
              </a:clrTo>
            </a:clrChange>
          </a:blip>
          <a:srcRect/>
          <a:stretch>
            <a:fillRect/>
          </a:stretch>
        </p:blipFill>
        <p:spPr bwMode="auto">
          <a:xfrm>
            <a:off x="6767513" y="3670300"/>
            <a:ext cx="1800225" cy="981075"/>
          </a:xfrm>
          <a:prstGeom prst="rect">
            <a:avLst/>
          </a:prstGeom>
          <a:noFill/>
          <a:ln w="9525">
            <a:noFill/>
            <a:miter lim="800000"/>
            <a:headEnd/>
            <a:tailEnd/>
          </a:ln>
        </p:spPr>
      </p:pic>
      <p:sp>
        <p:nvSpPr>
          <p:cNvPr id="124941" name="Rectangle 13"/>
          <p:cNvSpPr>
            <a:spLocks noGrp="1" noChangeArrowheads="1"/>
          </p:cNvSpPr>
          <p:nvPr>
            <p:ph type="title"/>
          </p:nvPr>
        </p:nvSpPr>
        <p:spPr/>
        <p:txBody>
          <a:bodyPr/>
          <a:lstStyle/>
          <a:p>
            <a:pPr eaLnBrk="1" hangingPunct="1">
              <a:defRPr/>
            </a:pPr>
            <a:r>
              <a:rPr lang="en-US"/>
              <a:t>Types of Ports</a:t>
            </a:r>
          </a:p>
        </p:txBody>
      </p:sp>
      <p:sp>
        <p:nvSpPr>
          <p:cNvPr id="124942" name="Rectangle 14"/>
          <p:cNvSpPr>
            <a:spLocks noGrp="1" noChangeArrowheads="1"/>
          </p:cNvSpPr>
          <p:nvPr>
            <p:ph type="body" sz="half" idx="1"/>
          </p:nvPr>
        </p:nvSpPr>
        <p:spPr>
          <a:xfrm>
            <a:off x="533400" y="1905000"/>
            <a:ext cx="4038600" cy="4525963"/>
          </a:xfrm>
        </p:spPr>
        <p:txBody>
          <a:bodyPr/>
          <a:lstStyle/>
          <a:p>
            <a:pPr eaLnBrk="1" hangingPunct="1">
              <a:defRPr/>
            </a:pPr>
            <a:r>
              <a:rPr lang="en-US" sz="2800"/>
              <a:t>Serial Port</a:t>
            </a:r>
          </a:p>
          <a:p>
            <a:pPr lvl="1" eaLnBrk="1" hangingPunct="1">
              <a:defRPr/>
            </a:pPr>
            <a:r>
              <a:rPr lang="en-US"/>
              <a:t>Transfers data one bit at a time; 56Kbps</a:t>
            </a:r>
          </a:p>
          <a:p>
            <a:pPr eaLnBrk="1" hangingPunct="1">
              <a:defRPr/>
            </a:pPr>
            <a:endParaRPr lang="en-US" sz="2800"/>
          </a:p>
          <a:p>
            <a:pPr eaLnBrk="1" hangingPunct="1">
              <a:defRPr/>
            </a:pPr>
            <a:endParaRPr lang="en-US" sz="2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4942">
                                            <p:txEl>
                                              <p:pRg st="0" end="0"/>
                                            </p:txEl>
                                          </p:spTgt>
                                        </p:tgtEl>
                                        <p:attrNameLst>
                                          <p:attrName>style.visibility</p:attrName>
                                        </p:attrNameLst>
                                      </p:cBhvr>
                                      <p:to>
                                        <p:strVal val="visible"/>
                                      </p:to>
                                    </p:set>
                                    <p:animEffect transition="in" filter="wipe(left)">
                                      <p:cBhvr>
                                        <p:cTn id="7" dur="1000"/>
                                        <p:tgtEl>
                                          <p:spTgt spid="124942">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24942">
                                            <p:txEl>
                                              <p:pRg st="1" end="1"/>
                                            </p:txEl>
                                          </p:spTgt>
                                        </p:tgtEl>
                                        <p:attrNameLst>
                                          <p:attrName>style.visibility</p:attrName>
                                        </p:attrNameLst>
                                      </p:cBhvr>
                                      <p:to>
                                        <p:strVal val="visible"/>
                                      </p:to>
                                    </p:set>
                                    <p:animEffect transition="in" filter="wipe(left)">
                                      <p:cBhvr>
                                        <p:cTn id="11" dur="1000"/>
                                        <p:tgtEl>
                                          <p:spTgt spid="12494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4"/>
          <p:cNvSpPr>
            <a:spLocks noGrp="1"/>
          </p:cNvSpPr>
          <p:nvPr>
            <p:ph type="sldNum" sz="quarter" idx="11"/>
          </p:nvPr>
        </p:nvSpPr>
        <p:spPr>
          <a:noFill/>
        </p:spPr>
        <p:txBody>
          <a:bodyPr/>
          <a:lstStyle/>
          <a:p>
            <a:fld id="{D0DD1059-2367-44FE-9CB6-BB9BA8A91A2C}" type="slidenum">
              <a:rPr lang="en-US">
                <a:latin typeface="Arial" pitchFamily="34" charset="0"/>
              </a:rPr>
              <a:pPr/>
              <a:t>48</a:t>
            </a:fld>
            <a:endParaRPr lang="en-US">
              <a:latin typeface="Arial" pitchFamily="34" charset="0"/>
            </a:endParaRPr>
          </a:p>
        </p:txBody>
      </p:sp>
      <p:sp>
        <p:nvSpPr>
          <p:cNvPr id="190466" name="Rectangle 2"/>
          <p:cNvSpPr>
            <a:spLocks noGrp="1" noChangeArrowheads="1"/>
          </p:cNvSpPr>
          <p:nvPr>
            <p:ph type="title"/>
          </p:nvPr>
        </p:nvSpPr>
        <p:spPr/>
        <p:txBody>
          <a:bodyPr/>
          <a:lstStyle/>
          <a:p>
            <a:pPr eaLnBrk="1" hangingPunct="1">
              <a:defRPr/>
            </a:pPr>
            <a:r>
              <a:rPr lang="en-US"/>
              <a:t>Types of Ports</a:t>
            </a:r>
          </a:p>
        </p:txBody>
      </p:sp>
      <p:sp>
        <p:nvSpPr>
          <p:cNvPr id="190467" name="Rectangle 3"/>
          <p:cNvSpPr>
            <a:spLocks noGrp="1" noChangeArrowheads="1"/>
          </p:cNvSpPr>
          <p:nvPr>
            <p:ph type="body" idx="1"/>
          </p:nvPr>
        </p:nvSpPr>
        <p:spPr>
          <a:xfrm>
            <a:off x="762000" y="1981200"/>
            <a:ext cx="3810000" cy="4525963"/>
          </a:xfrm>
        </p:spPr>
        <p:txBody>
          <a:bodyPr/>
          <a:lstStyle/>
          <a:p>
            <a:pPr eaLnBrk="1" hangingPunct="1">
              <a:defRPr/>
            </a:pPr>
            <a:r>
              <a:rPr lang="en-US"/>
              <a:t>Parallel</a:t>
            </a:r>
          </a:p>
          <a:p>
            <a:pPr lvl="1" eaLnBrk="1" hangingPunct="1">
              <a:defRPr/>
            </a:pPr>
            <a:r>
              <a:rPr lang="en-US"/>
              <a:t> </a:t>
            </a:r>
            <a:r>
              <a:rPr lang="en-US" sz="3200"/>
              <a:t>Transfers eight bits of data simultaneously; 12Mbps </a:t>
            </a:r>
          </a:p>
        </p:txBody>
      </p:sp>
      <p:pic>
        <p:nvPicPr>
          <p:cNvPr id="26629" name="Picture 6" descr="ports"/>
          <p:cNvPicPr>
            <a:picLocks noChangeAspect="1" noChangeArrowheads="1"/>
          </p:cNvPicPr>
          <p:nvPr/>
        </p:nvPicPr>
        <p:blipFill>
          <a:blip r:embed="rId3">
            <a:clrChange>
              <a:clrFrom>
                <a:srgbClr val="FFFFFF"/>
              </a:clrFrom>
              <a:clrTo>
                <a:srgbClr val="FFFFFF">
                  <a:alpha val="0"/>
                </a:srgbClr>
              </a:clrTo>
            </a:clrChange>
          </a:blip>
          <a:srcRect l="29469" t="10431" r="34430" b="56116"/>
          <a:stretch>
            <a:fillRect/>
          </a:stretch>
        </p:blipFill>
        <p:spPr bwMode="auto">
          <a:xfrm>
            <a:off x="5181600" y="2487613"/>
            <a:ext cx="2333625" cy="590550"/>
          </a:xfrm>
          <a:prstGeom prst="rect">
            <a:avLst/>
          </a:prstGeom>
          <a:noFill/>
          <a:ln w="9525">
            <a:noFill/>
            <a:miter lim="800000"/>
            <a:headEnd/>
            <a:tailEnd/>
          </a:ln>
        </p:spPr>
      </p:pic>
      <p:sp>
        <p:nvSpPr>
          <p:cNvPr id="26630" name="Text Box 7"/>
          <p:cNvSpPr txBox="1">
            <a:spLocks noChangeArrowheads="1"/>
          </p:cNvSpPr>
          <p:nvPr/>
        </p:nvSpPr>
        <p:spPr bwMode="auto">
          <a:xfrm>
            <a:off x="5591175" y="3033713"/>
            <a:ext cx="1812925" cy="366712"/>
          </a:xfrm>
          <a:prstGeom prst="rect">
            <a:avLst/>
          </a:prstGeom>
          <a:noFill/>
          <a:ln w="9525">
            <a:noFill/>
            <a:miter lim="800000"/>
            <a:headEnd/>
            <a:tailEnd/>
          </a:ln>
        </p:spPr>
        <p:txBody>
          <a:bodyPr>
            <a:spAutoFit/>
          </a:bodyPr>
          <a:lstStyle/>
          <a:p>
            <a:pPr algn="l"/>
            <a:r>
              <a:rPr lang="en-US" sz="1800" b="1">
                <a:solidFill>
                  <a:schemeClr val="tx1"/>
                </a:solidFill>
                <a:latin typeface="Verdana" pitchFamily="34" charset="0"/>
              </a:rPr>
              <a:t>LPT 1 Port</a:t>
            </a:r>
            <a:endParaRPr lang="en-US" sz="1800">
              <a:solidFill>
                <a:schemeClr val="tx1"/>
              </a:solidFill>
            </a:endParaRPr>
          </a:p>
        </p:txBody>
      </p:sp>
      <p:pic>
        <p:nvPicPr>
          <p:cNvPr id="26631" name="Picture 8" descr="print cable"/>
          <p:cNvPicPr>
            <a:picLocks noChangeAspect="1" noChangeArrowheads="1"/>
          </p:cNvPicPr>
          <p:nvPr/>
        </p:nvPicPr>
        <p:blipFill>
          <a:blip r:embed="rId4">
            <a:clrChange>
              <a:clrFrom>
                <a:srgbClr val="FEFFFF"/>
              </a:clrFrom>
              <a:clrTo>
                <a:srgbClr val="FEFFFF">
                  <a:alpha val="0"/>
                </a:srgbClr>
              </a:clrTo>
            </a:clrChange>
          </a:blip>
          <a:srcRect/>
          <a:stretch>
            <a:fillRect/>
          </a:stretch>
        </p:blipFill>
        <p:spPr bwMode="auto">
          <a:xfrm>
            <a:off x="5373688" y="3594100"/>
            <a:ext cx="2060575" cy="742950"/>
          </a:xfrm>
          <a:prstGeom prst="rect">
            <a:avLst/>
          </a:prstGeom>
          <a:noFill/>
          <a:ln w="9525">
            <a:noFill/>
            <a:miter lim="800000"/>
            <a:headEnd/>
            <a:tailEnd/>
          </a:ln>
        </p:spPr>
      </p:pic>
      <p:sp>
        <p:nvSpPr>
          <p:cNvPr id="26632" name="Text Box 9"/>
          <p:cNvSpPr txBox="1">
            <a:spLocks noChangeArrowheads="1"/>
          </p:cNvSpPr>
          <p:nvPr/>
        </p:nvSpPr>
        <p:spPr bwMode="auto">
          <a:xfrm>
            <a:off x="4749800" y="4283075"/>
            <a:ext cx="3259138" cy="366713"/>
          </a:xfrm>
          <a:prstGeom prst="rect">
            <a:avLst/>
          </a:prstGeom>
          <a:noFill/>
          <a:ln w="9525">
            <a:noFill/>
            <a:miter lim="800000"/>
            <a:headEnd/>
            <a:tailEnd/>
          </a:ln>
        </p:spPr>
        <p:txBody>
          <a:bodyPr>
            <a:spAutoFit/>
          </a:bodyPr>
          <a:lstStyle/>
          <a:p>
            <a:pPr algn="l"/>
            <a:r>
              <a:rPr lang="en-US" sz="1800" b="1">
                <a:solidFill>
                  <a:schemeClr val="tx1"/>
                </a:solidFill>
                <a:latin typeface="Verdana" pitchFamily="34" charset="0"/>
              </a:rPr>
              <a:t>Printer Cable Connector</a:t>
            </a:r>
            <a:endParaRPr lang="en-US" sz="1800">
              <a:solidFill>
                <a:schemeClr val="tx1"/>
              </a:solidFill>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4"/>
          <p:cNvSpPr>
            <a:spLocks noGrp="1"/>
          </p:cNvSpPr>
          <p:nvPr>
            <p:ph type="sldNum" sz="quarter" idx="11"/>
          </p:nvPr>
        </p:nvSpPr>
        <p:spPr>
          <a:noFill/>
        </p:spPr>
        <p:txBody>
          <a:bodyPr/>
          <a:lstStyle/>
          <a:p>
            <a:fld id="{620EB1EE-132D-4E6B-B05B-B452DEFEAC75}" type="slidenum">
              <a:rPr lang="en-US">
                <a:latin typeface="Arial" pitchFamily="34" charset="0"/>
              </a:rPr>
              <a:pPr/>
              <a:t>49</a:t>
            </a:fld>
            <a:endParaRPr lang="en-US">
              <a:latin typeface="Arial" pitchFamily="34" charset="0"/>
            </a:endParaRPr>
          </a:p>
        </p:txBody>
      </p:sp>
      <p:sp>
        <p:nvSpPr>
          <p:cNvPr id="191490" name="Rectangle 2"/>
          <p:cNvSpPr>
            <a:spLocks noGrp="1" noChangeArrowheads="1"/>
          </p:cNvSpPr>
          <p:nvPr>
            <p:ph type="title"/>
          </p:nvPr>
        </p:nvSpPr>
        <p:spPr/>
        <p:txBody>
          <a:bodyPr/>
          <a:lstStyle/>
          <a:p>
            <a:pPr eaLnBrk="1" hangingPunct="1">
              <a:defRPr/>
            </a:pPr>
            <a:r>
              <a:rPr lang="en-US"/>
              <a:t>Types of Ports</a:t>
            </a:r>
          </a:p>
        </p:txBody>
      </p:sp>
      <p:sp>
        <p:nvSpPr>
          <p:cNvPr id="191491" name="Rectangle 3"/>
          <p:cNvSpPr>
            <a:spLocks noGrp="1" noChangeArrowheads="1"/>
          </p:cNvSpPr>
          <p:nvPr>
            <p:ph type="body" idx="1"/>
          </p:nvPr>
        </p:nvSpPr>
        <p:spPr>
          <a:xfrm>
            <a:off x="457200" y="2332038"/>
            <a:ext cx="4648200" cy="4525962"/>
          </a:xfrm>
        </p:spPr>
        <p:txBody>
          <a:bodyPr/>
          <a:lstStyle/>
          <a:p>
            <a:pPr eaLnBrk="1" hangingPunct="1">
              <a:defRPr/>
            </a:pPr>
            <a:r>
              <a:rPr lang="en-US"/>
              <a:t>Universal serial bus </a:t>
            </a:r>
          </a:p>
          <a:p>
            <a:pPr lvl="1" eaLnBrk="1" hangingPunct="1">
              <a:defRPr/>
            </a:pPr>
            <a:r>
              <a:rPr lang="en-US" sz="3200"/>
              <a:t>Transfer speed up to 480Mbps; Hot swapping</a:t>
            </a:r>
          </a:p>
          <a:p>
            <a:pPr eaLnBrk="1" hangingPunct="1">
              <a:defRPr/>
            </a:pPr>
            <a:endParaRPr lang="en-US"/>
          </a:p>
          <a:p>
            <a:pPr eaLnBrk="1" hangingPunct="1">
              <a:defRPr/>
            </a:pPr>
            <a:endParaRPr lang="en-US"/>
          </a:p>
        </p:txBody>
      </p:sp>
      <p:pic>
        <p:nvPicPr>
          <p:cNvPr id="27653" name="Picture 6" descr="ports"/>
          <p:cNvPicPr>
            <a:picLocks noChangeAspect="1" noChangeArrowheads="1"/>
          </p:cNvPicPr>
          <p:nvPr/>
        </p:nvPicPr>
        <p:blipFill>
          <a:blip r:embed="rId3">
            <a:clrChange>
              <a:clrFrom>
                <a:srgbClr val="FFFFFF"/>
              </a:clrFrom>
              <a:clrTo>
                <a:srgbClr val="FFFFFF">
                  <a:alpha val="0"/>
                </a:srgbClr>
              </a:clrTo>
            </a:clrChange>
          </a:blip>
          <a:srcRect l="12009" t="49280" r="75441" b="9532"/>
          <a:stretch>
            <a:fillRect/>
          </a:stretch>
        </p:blipFill>
        <p:spPr bwMode="auto">
          <a:xfrm>
            <a:off x="5334000" y="2743200"/>
            <a:ext cx="1168400" cy="1047750"/>
          </a:xfrm>
          <a:prstGeom prst="rect">
            <a:avLst/>
          </a:prstGeom>
          <a:noFill/>
          <a:ln w="9525">
            <a:noFill/>
            <a:miter lim="800000"/>
            <a:headEnd/>
            <a:tailEnd/>
          </a:ln>
        </p:spPr>
      </p:pic>
      <p:sp>
        <p:nvSpPr>
          <p:cNvPr id="27654" name="Text Box 7"/>
          <p:cNvSpPr txBox="1">
            <a:spLocks noChangeArrowheads="1"/>
          </p:cNvSpPr>
          <p:nvPr/>
        </p:nvSpPr>
        <p:spPr bwMode="auto">
          <a:xfrm>
            <a:off x="5486400" y="3962400"/>
            <a:ext cx="777875" cy="641350"/>
          </a:xfrm>
          <a:prstGeom prst="rect">
            <a:avLst/>
          </a:prstGeom>
          <a:noFill/>
          <a:ln w="9525">
            <a:noFill/>
            <a:miter lim="800000"/>
            <a:headEnd/>
            <a:tailEnd/>
          </a:ln>
        </p:spPr>
        <p:txBody>
          <a:bodyPr>
            <a:spAutoFit/>
          </a:bodyPr>
          <a:lstStyle/>
          <a:p>
            <a:pPr algn="l"/>
            <a:r>
              <a:rPr lang="en-US" sz="1800" b="1">
                <a:solidFill>
                  <a:schemeClr val="tx1"/>
                </a:solidFill>
                <a:latin typeface="Verdana" pitchFamily="34" charset="0"/>
              </a:rPr>
              <a:t>USB Port</a:t>
            </a:r>
            <a:endParaRPr lang="en-US" sz="1800">
              <a:solidFill>
                <a:schemeClr val="tx1"/>
              </a:solidFill>
            </a:endParaRPr>
          </a:p>
        </p:txBody>
      </p:sp>
      <p:pic>
        <p:nvPicPr>
          <p:cNvPr id="27655" name="Picture 8" descr="usb1a"/>
          <p:cNvPicPr>
            <a:picLocks noChangeAspect="1" noChangeArrowheads="1"/>
          </p:cNvPicPr>
          <p:nvPr/>
        </p:nvPicPr>
        <p:blipFill>
          <a:blip r:embed="rId4">
            <a:clrChange>
              <a:clrFrom>
                <a:srgbClr val="C5C5CD"/>
              </a:clrFrom>
              <a:clrTo>
                <a:srgbClr val="C5C5CD">
                  <a:alpha val="0"/>
                </a:srgbClr>
              </a:clrTo>
            </a:clrChange>
          </a:blip>
          <a:srcRect/>
          <a:stretch>
            <a:fillRect/>
          </a:stretch>
        </p:blipFill>
        <p:spPr bwMode="auto">
          <a:xfrm>
            <a:off x="6629400" y="2667000"/>
            <a:ext cx="1831975" cy="1300163"/>
          </a:xfrm>
          <a:prstGeom prst="rect">
            <a:avLst/>
          </a:prstGeom>
          <a:noFill/>
          <a:ln w="9525">
            <a:noFill/>
            <a:miter lim="800000"/>
            <a:headEnd/>
            <a:tailEnd/>
          </a:ln>
        </p:spPr>
      </p:pic>
      <p:sp>
        <p:nvSpPr>
          <p:cNvPr id="27656" name="Text Box 9"/>
          <p:cNvSpPr txBox="1">
            <a:spLocks noChangeArrowheads="1"/>
          </p:cNvSpPr>
          <p:nvPr/>
        </p:nvSpPr>
        <p:spPr bwMode="auto">
          <a:xfrm>
            <a:off x="6705600" y="3962400"/>
            <a:ext cx="1600200" cy="641350"/>
          </a:xfrm>
          <a:prstGeom prst="rect">
            <a:avLst/>
          </a:prstGeom>
          <a:noFill/>
          <a:ln w="9525">
            <a:noFill/>
            <a:miter lim="800000"/>
            <a:headEnd/>
            <a:tailEnd/>
          </a:ln>
        </p:spPr>
        <p:txBody>
          <a:bodyPr>
            <a:spAutoFit/>
          </a:bodyPr>
          <a:lstStyle/>
          <a:p>
            <a:pPr algn="l"/>
            <a:r>
              <a:rPr lang="en-US" sz="1800" b="1">
                <a:solidFill>
                  <a:schemeClr val="tx1"/>
                </a:solidFill>
                <a:latin typeface="Verdana" pitchFamily="34" charset="0"/>
              </a:rPr>
              <a:t>USB Connector</a:t>
            </a:r>
            <a:endParaRPr lang="en-US" sz="1800">
              <a:solidFill>
                <a:schemeClr val="tx1"/>
              </a:solidFill>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CPU</a:t>
            </a:r>
          </a:p>
        </p:txBody>
      </p:sp>
      <p:pic>
        <p:nvPicPr>
          <p:cNvPr id="93187" name="Picture 3" descr="Central Processing Unit"/>
          <p:cNvPicPr>
            <a:picLocks noChangeAspect="1" noChangeArrowheads="1"/>
          </p:cNvPicPr>
          <p:nvPr/>
        </p:nvPicPr>
        <p:blipFill>
          <a:blip r:embed="rId2"/>
          <a:srcRect/>
          <a:stretch>
            <a:fillRect/>
          </a:stretch>
        </p:blipFill>
        <p:spPr bwMode="auto">
          <a:xfrm>
            <a:off x="609600" y="1447800"/>
            <a:ext cx="8153400" cy="5029200"/>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4"/>
          <p:cNvSpPr>
            <a:spLocks noGrp="1"/>
          </p:cNvSpPr>
          <p:nvPr>
            <p:ph type="sldNum" sz="quarter" idx="11"/>
          </p:nvPr>
        </p:nvSpPr>
        <p:spPr>
          <a:noFill/>
        </p:spPr>
        <p:txBody>
          <a:bodyPr/>
          <a:lstStyle/>
          <a:p>
            <a:fld id="{FE6B98BF-6FDF-458C-B692-5C207F543370}" type="slidenum">
              <a:rPr lang="en-US">
                <a:latin typeface="Arial" pitchFamily="34" charset="0"/>
              </a:rPr>
              <a:pPr/>
              <a:t>50</a:t>
            </a:fld>
            <a:endParaRPr lang="en-US">
              <a:latin typeface="Arial" pitchFamily="34" charset="0"/>
            </a:endParaRPr>
          </a:p>
        </p:txBody>
      </p:sp>
      <p:sp>
        <p:nvSpPr>
          <p:cNvPr id="192514" name="Rectangle 2"/>
          <p:cNvSpPr>
            <a:spLocks noGrp="1" noChangeArrowheads="1"/>
          </p:cNvSpPr>
          <p:nvPr>
            <p:ph type="title"/>
          </p:nvPr>
        </p:nvSpPr>
        <p:spPr/>
        <p:txBody>
          <a:bodyPr/>
          <a:lstStyle/>
          <a:p>
            <a:pPr eaLnBrk="1" hangingPunct="1">
              <a:defRPr/>
            </a:pPr>
            <a:r>
              <a:rPr lang="en-US"/>
              <a:t>Types of Ports</a:t>
            </a:r>
          </a:p>
        </p:txBody>
      </p:sp>
      <p:sp>
        <p:nvSpPr>
          <p:cNvPr id="192515" name="Rectangle 3"/>
          <p:cNvSpPr>
            <a:spLocks noGrp="1" noChangeArrowheads="1"/>
          </p:cNvSpPr>
          <p:nvPr>
            <p:ph type="body" idx="1"/>
          </p:nvPr>
        </p:nvSpPr>
        <p:spPr>
          <a:xfrm>
            <a:off x="457200" y="2057400"/>
            <a:ext cx="4343400" cy="4525963"/>
          </a:xfrm>
        </p:spPr>
        <p:txBody>
          <a:bodyPr/>
          <a:lstStyle/>
          <a:p>
            <a:pPr eaLnBrk="1" hangingPunct="1">
              <a:defRPr/>
            </a:pPr>
            <a:r>
              <a:rPr lang="en-US"/>
              <a:t>FireWire</a:t>
            </a:r>
          </a:p>
          <a:p>
            <a:pPr lvl="1" eaLnBrk="1" hangingPunct="1">
              <a:defRPr/>
            </a:pPr>
            <a:r>
              <a:rPr lang="en-US" sz="3200"/>
              <a:t>Transfer rate of 400 Mbps; Digital cameras</a:t>
            </a:r>
          </a:p>
          <a:p>
            <a:pPr eaLnBrk="1" hangingPunct="1">
              <a:defRPr/>
            </a:pPr>
            <a:endParaRPr lang="en-US"/>
          </a:p>
        </p:txBody>
      </p:sp>
      <p:pic>
        <p:nvPicPr>
          <p:cNvPr id="28677" name="Picture 6"/>
          <p:cNvPicPr>
            <a:picLocks noChangeAspect="1" noChangeArrowheads="1"/>
          </p:cNvPicPr>
          <p:nvPr/>
        </p:nvPicPr>
        <p:blipFill>
          <a:blip r:embed="rId3"/>
          <a:srcRect/>
          <a:stretch>
            <a:fillRect/>
          </a:stretch>
        </p:blipFill>
        <p:spPr bwMode="auto">
          <a:xfrm>
            <a:off x="4759325" y="3257550"/>
            <a:ext cx="1314450" cy="876300"/>
          </a:xfrm>
          <a:prstGeom prst="rect">
            <a:avLst/>
          </a:prstGeom>
          <a:noFill/>
          <a:ln w="9525">
            <a:noFill/>
            <a:miter lim="800000"/>
            <a:headEnd/>
            <a:tailEnd/>
          </a:ln>
        </p:spPr>
      </p:pic>
      <p:pic>
        <p:nvPicPr>
          <p:cNvPr id="28678" name="Picture 7" descr="firewire"/>
          <p:cNvPicPr>
            <a:picLocks noChangeAspect="1" noChangeArrowheads="1"/>
          </p:cNvPicPr>
          <p:nvPr/>
        </p:nvPicPr>
        <p:blipFill>
          <a:blip r:embed="rId4">
            <a:clrChange>
              <a:clrFrom>
                <a:srgbClr val="5D5DC1"/>
              </a:clrFrom>
              <a:clrTo>
                <a:srgbClr val="5D5DC1">
                  <a:alpha val="0"/>
                </a:srgbClr>
              </a:clrTo>
            </a:clrChange>
          </a:blip>
          <a:srcRect/>
          <a:stretch>
            <a:fillRect/>
          </a:stretch>
        </p:blipFill>
        <p:spPr bwMode="auto">
          <a:xfrm>
            <a:off x="6553200" y="3276600"/>
            <a:ext cx="1798638" cy="911225"/>
          </a:xfrm>
          <a:prstGeom prst="rect">
            <a:avLst/>
          </a:prstGeom>
          <a:noFill/>
          <a:ln w="9525">
            <a:noFill/>
            <a:miter lim="800000"/>
            <a:headEnd/>
            <a:tailEnd/>
          </a:ln>
        </p:spPr>
      </p:pic>
      <p:sp>
        <p:nvSpPr>
          <p:cNvPr id="28679" name="Text Box 8"/>
          <p:cNvSpPr txBox="1">
            <a:spLocks noChangeArrowheads="1"/>
          </p:cNvSpPr>
          <p:nvPr/>
        </p:nvSpPr>
        <p:spPr bwMode="auto">
          <a:xfrm>
            <a:off x="4802188" y="4235450"/>
            <a:ext cx="1281112" cy="641350"/>
          </a:xfrm>
          <a:prstGeom prst="rect">
            <a:avLst/>
          </a:prstGeom>
          <a:noFill/>
          <a:ln w="9525">
            <a:noFill/>
            <a:miter lim="800000"/>
            <a:headEnd/>
            <a:tailEnd/>
          </a:ln>
        </p:spPr>
        <p:txBody>
          <a:bodyPr>
            <a:spAutoFit/>
          </a:bodyPr>
          <a:lstStyle/>
          <a:p>
            <a:pPr algn="l"/>
            <a:r>
              <a:rPr lang="en-US" sz="1800" b="1">
                <a:solidFill>
                  <a:schemeClr val="tx1"/>
                </a:solidFill>
                <a:latin typeface="Verdana" pitchFamily="34" charset="0"/>
              </a:rPr>
              <a:t>FireWire Port</a:t>
            </a:r>
          </a:p>
        </p:txBody>
      </p:sp>
      <p:sp>
        <p:nvSpPr>
          <p:cNvPr id="28680" name="Text Box 9"/>
          <p:cNvSpPr txBox="1">
            <a:spLocks noChangeArrowheads="1"/>
          </p:cNvSpPr>
          <p:nvPr/>
        </p:nvSpPr>
        <p:spPr bwMode="auto">
          <a:xfrm>
            <a:off x="6553200" y="4343400"/>
            <a:ext cx="1951038" cy="641350"/>
          </a:xfrm>
          <a:prstGeom prst="rect">
            <a:avLst/>
          </a:prstGeom>
          <a:noFill/>
          <a:ln w="9525">
            <a:noFill/>
            <a:miter lim="800000"/>
            <a:headEnd/>
            <a:tailEnd/>
          </a:ln>
        </p:spPr>
        <p:txBody>
          <a:bodyPr>
            <a:spAutoFit/>
          </a:bodyPr>
          <a:lstStyle/>
          <a:p>
            <a:pPr algn="l"/>
            <a:r>
              <a:rPr lang="en-US" sz="1800" b="1">
                <a:solidFill>
                  <a:schemeClr val="tx1"/>
                </a:solidFill>
                <a:latin typeface="Verdana" pitchFamily="34" charset="0"/>
              </a:rPr>
              <a:t>FireWire Connector </a:t>
            </a:r>
            <a:endParaRPr lang="en-US" sz="1800">
              <a:solidFill>
                <a:schemeClr val="tx1"/>
              </a:solidFill>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4"/>
          <p:cNvSpPr>
            <a:spLocks noGrp="1"/>
          </p:cNvSpPr>
          <p:nvPr>
            <p:ph type="sldNum" sz="quarter" idx="11"/>
          </p:nvPr>
        </p:nvSpPr>
        <p:spPr>
          <a:noFill/>
        </p:spPr>
        <p:txBody>
          <a:bodyPr/>
          <a:lstStyle/>
          <a:p>
            <a:fld id="{D054E85B-0A98-400D-A444-07100EFB3E53}" type="slidenum">
              <a:rPr lang="en-US">
                <a:latin typeface="Arial" pitchFamily="34" charset="0"/>
              </a:rPr>
              <a:pPr/>
              <a:t>51</a:t>
            </a:fld>
            <a:endParaRPr lang="en-US">
              <a:latin typeface="Arial" pitchFamily="34" charset="0"/>
            </a:endParaRPr>
          </a:p>
        </p:txBody>
      </p:sp>
      <p:sp>
        <p:nvSpPr>
          <p:cNvPr id="193538" name="Rectangle 2"/>
          <p:cNvSpPr>
            <a:spLocks noGrp="1" noChangeArrowheads="1"/>
          </p:cNvSpPr>
          <p:nvPr>
            <p:ph type="title"/>
          </p:nvPr>
        </p:nvSpPr>
        <p:spPr/>
        <p:txBody>
          <a:bodyPr/>
          <a:lstStyle/>
          <a:p>
            <a:pPr eaLnBrk="1" hangingPunct="1">
              <a:defRPr/>
            </a:pPr>
            <a:r>
              <a:rPr lang="en-US"/>
              <a:t>Types of Ports</a:t>
            </a:r>
          </a:p>
        </p:txBody>
      </p:sp>
      <p:sp>
        <p:nvSpPr>
          <p:cNvPr id="193539" name="Rectangle 3"/>
          <p:cNvSpPr>
            <a:spLocks noGrp="1" noChangeArrowheads="1"/>
          </p:cNvSpPr>
          <p:nvPr>
            <p:ph type="body" idx="1"/>
          </p:nvPr>
        </p:nvSpPr>
        <p:spPr>
          <a:xfrm>
            <a:off x="457200" y="1828800"/>
            <a:ext cx="4876800" cy="4525963"/>
          </a:xfrm>
        </p:spPr>
        <p:txBody>
          <a:bodyPr/>
          <a:lstStyle/>
          <a:p>
            <a:pPr eaLnBrk="1" hangingPunct="1">
              <a:defRPr/>
            </a:pPr>
            <a:r>
              <a:rPr lang="en-US"/>
              <a:t>Ethernet</a:t>
            </a:r>
          </a:p>
          <a:p>
            <a:pPr lvl="1" eaLnBrk="1" hangingPunct="1">
              <a:defRPr/>
            </a:pPr>
            <a:r>
              <a:rPr lang="en-US" sz="3200"/>
              <a:t>Transfer rate of 100 Mbps; connects computers to networks</a:t>
            </a:r>
          </a:p>
          <a:p>
            <a:pPr eaLnBrk="1" hangingPunct="1">
              <a:defRPr/>
            </a:pPr>
            <a:endParaRPr lang="en-US"/>
          </a:p>
          <a:p>
            <a:pPr eaLnBrk="1" hangingPunct="1">
              <a:defRPr/>
            </a:pPr>
            <a:endParaRPr lang="en-US"/>
          </a:p>
        </p:txBody>
      </p:sp>
      <p:pic>
        <p:nvPicPr>
          <p:cNvPr id="29701" name="Picture 5" descr="ethernet"/>
          <p:cNvPicPr>
            <a:picLocks noChangeAspect="1" noChangeArrowheads="1"/>
          </p:cNvPicPr>
          <p:nvPr/>
        </p:nvPicPr>
        <p:blipFill>
          <a:blip r:embed="rId3">
            <a:clrChange>
              <a:clrFrom>
                <a:srgbClr val="605CBD"/>
              </a:clrFrom>
              <a:clrTo>
                <a:srgbClr val="605CBD">
                  <a:alpha val="0"/>
                </a:srgbClr>
              </a:clrTo>
            </a:clrChange>
          </a:blip>
          <a:srcRect/>
          <a:stretch>
            <a:fillRect/>
          </a:stretch>
        </p:blipFill>
        <p:spPr bwMode="auto">
          <a:xfrm>
            <a:off x="6940550" y="2678113"/>
            <a:ext cx="1600200" cy="923925"/>
          </a:xfrm>
          <a:prstGeom prst="rect">
            <a:avLst/>
          </a:prstGeom>
          <a:noFill/>
          <a:ln w="9525">
            <a:noFill/>
            <a:miter lim="800000"/>
            <a:headEnd/>
            <a:tailEnd/>
          </a:ln>
        </p:spPr>
      </p:pic>
      <p:sp>
        <p:nvSpPr>
          <p:cNvPr id="29702" name="Text Box 6"/>
          <p:cNvSpPr txBox="1">
            <a:spLocks noChangeArrowheads="1"/>
          </p:cNvSpPr>
          <p:nvPr/>
        </p:nvSpPr>
        <p:spPr bwMode="auto">
          <a:xfrm>
            <a:off x="5440363" y="3810000"/>
            <a:ext cx="1295400" cy="641350"/>
          </a:xfrm>
          <a:prstGeom prst="rect">
            <a:avLst/>
          </a:prstGeom>
          <a:noFill/>
          <a:ln w="9525">
            <a:noFill/>
            <a:miter lim="800000"/>
            <a:headEnd/>
            <a:tailEnd/>
          </a:ln>
        </p:spPr>
        <p:txBody>
          <a:bodyPr>
            <a:spAutoFit/>
          </a:bodyPr>
          <a:lstStyle/>
          <a:p>
            <a:pPr algn="l"/>
            <a:r>
              <a:rPr lang="en-US" sz="1800" b="1">
                <a:solidFill>
                  <a:schemeClr val="tx1"/>
                </a:solidFill>
                <a:latin typeface="Verdana" pitchFamily="34" charset="0"/>
              </a:rPr>
              <a:t>Ethernet Port</a:t>
            </a:r>
            <a:endParaRPr lang="en-US" sz="1800">
              <a:solidFill>
                <a:schemeClr val="tx1"/>
              </a:solidFill>
            </a:endParaRPr>
          </a:p>
        </p:txBody>
      </p:sp>
      <p:sp>
        <p:nvSpPr>
          <p:cNvPr id="29703" name="Text Box 7"/>
          <p:cNvSpPr txBox="1">
            <a:spLocks noChangeArrowheads="1"/>
          </p:cNvSpPr>
          <p:nvPr/>
        </p:nvSpPr>
        <p:spPr bwMode="auto">
          <a:xfrm>
            <a:off x="7086600" y="3733800"/>
            <a:ext cx="1524000" cy="641350"/>
          </a:xfrm>
          <a:prstGeom prst="rect">
            <a:avLst/>
          </a:prstGeom>
          <a:noFill/>
          <a:ln w="9525">
            <a:noFill/>
            <a:miter lim="800000"/>
            <a:headEnd/>
            <a:tailEnd/>
          </a:ln>
        </p:spPr>
        <p:txBody>
          <a:bodyPr>
            <a:spAutoFit/>
          </a:bodyPr>
          <a:lstStyle/>
          <a:p>
            <a:pPr algn="l"/>
            <a:r>
              <a:rPr lang="en-US" sz="1800" b="1">
                <a:solidFill>
                  <a:schemeClr val="tx1"/>
                </a:solidFill>
                <a:latin typeface="Verdana" pitchFamily="34" charset="0"/>
              </a:rPr>
              <a:t>Ethernet jack</a:t>
            </a:r>
            <a:endParaRPr lang="en-US" sz="1800">
              <a:solidFill>
                <a:schemeClr val="tx1"/>
              </a:solidFill>
            </a:endParaRPr>
          </a:p>
        </p:txBody>
      </p:sp>
      <p:pic>
        <p:nvPicPr>
          <p:cNvPr id="29704" name="Picture 8" descr="AAFOAXF0"/>
          <p:cNvPicPr>
            <a:picLocks noChangeAspect="1" noChangeArrowheads="1"/>
          </p:cNvPicPr>
          <p:nvPr/>
        </p:nvPicPr>
        <p:blipFill>
          <a:blip r:embed="rId4"/>
          <a:srcRect/>
          <a:stretch>
            <a:fillRect/>
          </a:stretch>
        </p:blipFill>
        <p:spPr bwMode="auto">
          <a:xfrm>
            <a:off x="5484813" y="2578100"/>
            <a:ext cx="1143000" cy="1055688"/>
          </a:xfrm>
          <a:prstGeom prst="rect">
            <a:avLst/>
          </a:prstGeom>
          <a:noFill/>
          <a:ln w="9525">
            <a:noFill/>
            <a:miter lim="800000"/>
            <a:headEnd/>
            <a:tailEnd/>
          </a:ln>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1"/>
          </p:nvPr>
        </p:nvSpPr>
        <p:spPr>
          <a:noFill/>
        </p:spPr>
        <p:txBody>
          <a:bodyPr/>
          <a:lstStyle/>
          <a:p>
            <a:fld id="{0F893EAB-0C1E-45F2-AB34-9F514FC85506}" type="slidenum">
              <a:rPr lang="en-US">
                <a:latin typeface="Arial" pitchFamily="34" charset="0"/>
              </a:rPr>
              <a:pPr/>
              <a:t>52</a:t>
            </a:fld>
            <a:endParaRPr lang="en-US">
              <a:latin typeface="Arial" pitchFamily="34" charset="0"/>
            </a:endParaRPr>
          </a:p>
        </p:txBody>
      </p:sp>
      <p:sp>
        <p:nvSpPr>
          <p:cNvPr id="194565" name="Rectangle 5"/>
          <p:cNvSpPr>
            <a:spLocks noGrp="1" noChangeArrowheads="1"/>
          </p:cNvSpPr>
          <p:nvPr>
            <p:ph type="title"/>
          </p:nvPr>
        </p:nvSpPr>
        <p:spPr/>
        <p:txBody>
          <a:bodyPr/>
          <a:lstStyle/>
          <a:p>
            <a:pPr eaLnBrk="1" hangingPunct="1">
              <a:defRPr/>
            </a:pPr>
            <a:r>
              <a:rPr lang="en-US"/>
              <a:t>Types of Ports</a:t>
            </a:r>
          </a:p>
        </p:txBody>
      </p:sp>
      <p:sp>
        <p:nvSpPr>
          <p:cNvPr id="194563" name="Rectangle 3"/>
          <p:cNvSpPr>
            <a:spLocks noGrp="1" noChangeArrowheads="1"/>
          </p:cNvSpPr>
          <p:nvPr>
            <p:ph type="body" sz="half" idx="1"/>
          </p:nvPr>
        </p:nvSpPr>
        <p:spPr>
          <a:xfrm>
            <a:off x="457200" y="1828800"/>
            <a:ext cx="4038600" cy="4525963"/>
          </a:xfrm>
        </p:spPr>
        <p:txBody>
          <a:bodyPr/>
          <a:lstStyle/>
          <a:p>
            <a:pPr eaLnBrk="1" hangingPunct="1">
              <a:defRPr/>
            </a:pPr>
            <a:r>
              <a:rPr lang="en-US" sz="2800"/>
              <a:t>IrDA</a:t>
            </a:r>
          </a:p>
          <a:p>
            <a:pPr lvl="1" eaLnBrk="1" hangingPunct="1">
              <a:defRPr/>
            </a:pPr>
            <a:r>
              <a:rPr lang="en-US"/>
              <a:t>Transfer rate of 4 Mbps; Uses infrared light waves</a:t>
            </a:r>
          </a:p>
          <a:p>
            <a:pPr eaLnBrk="1" hangingPunct="1">
              <a:defRPr/>
            </a:pPr>
            <a:endParaRPr lang="en-US" sz="2800"/>
          </a:p>
          <a:p>
            <a:pPr eaLnBrk="1" hangingPunct="1">
              <a:defRPr/>
            </a:pPr>
            <a:endParaRPr lang="en-US" sz="2800"/>
          </a:p>
        </p:txBody>
      </p:sp>
      <p:pic>
        <p:nvPicPr>
          <p:cNvPr id="30725" name="Picture 4" descr="AAFOAXH0"/>
          <p:cNvPicPr>
            <a:picLocks noGrp="1" noChangeAspect="1" noChangeArrowheads="1"/>
          </p:cNvPicPr>
          <p:nvPr>
            <p:ph sz="half" idx="2"/>
          </p:nvPr>
        </p:nvPicPr>
        <p:blipFill>
          <a:blip r:embed="rId3"/>
          <a:srcRect/>
          <a:stretch>
            <a:fillRect/>
          </a:stretch>
        </p:blipFill>
        <p:spPr>
          <a:xfrm>
            <a:off x="5029200" y="2057400"/>
            <a:ext cx="3470275" cy="3754438"/>
          </a:xfrm>
          <a:noFill/>
        </p:spPr>
      </p:pic>
      <p:sp>
        <p:nvSpPr>
          <p:cNvPr id="30726" name="Text Box 10"/>
          <p:cNvSpPr txBox="1">
            <a:spLocks noChangeArrowheads="1"/>
          </p:cNvSpPr>
          <p:nvPr/>
        </p:nvSpPr>
        <p:spPr bwMode="auto">
          <a:xfrm>
            <a:off x="6172200" y="5867400"/>
            <a:ext cx="1751013" cy="366713"/>
          </a:xfrm>
          <a:prstGeom prst="rect">
            <a:avLst/>
          </a:prstGeom>
          <a:noFill/>
          <a:ln w="9525">
            <a:noFill/>
            <a:miter lim="800000"/>
            <a:headEnd/>
            <a:tailEnd/>
          </a:ln>
        </p:spPr>
        <p:txBody>
          <a:bodyPr>
            <a:spAutoFit/>
          </a:bodyPr>
          <a:lstStyle/>
          <a:p>
            <a:pPr algn="l">
              <a:spcBef>
                <a:spcPct val="50000"/>
              </a:spcBef>
            </a:pPr>
            <a:r>
              <a:rPr lang="en-US" sz="1800" b="1">
                <a:solidFill>
                  <a:schemeClr val="tx1"/>
                </a:solidFill>
                <a:latin typeface="Verdana" pitchFamily="34" charset="0"/>
              </a:rPr>
              <a:t>IrDA</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1"/>
          </p:nvPr>
        </p:nvSpPr>
        <p:spPr>
          <a:noFill/>
        </p:spPr>
        <p:txBody>
          <a:bodyPr/>
          <a:lstStyle/>
          <a:p>
            <a:fld id="{2F9A15CF-1625-4384-91E4-B9EE36FEA9B7}" type="slidenum">
              <a:rPr lang="en-US">
                <a:latin typeface="Arial" pitchFamily="34" charset="0"/>
              </a:rPr>
              <a:pPr/>
              <a:t>53</a:t>
            </a:fld>
            <a:endParaRPr lang="en-US">
              <a:latin typeface="Arial" pitchFamily="34" charset="0"/>
            </a:endParaRPr>
          </a:p>
        </p:txBody>
      </p:sp>
      <p:sp>
        <p:nvSpPr>
          <p:cNvPr id="195589" name="Rectangle 5"/>
          <p:cNvSpPr>
            <a:spLocks noGrp="1" noChangeArrowheads="1"/>
          </p:cNvSpPr>
          <p:nvPr>
            <p:ph type="title"/>
          </p:nvPr>
        </p:nvSpPr>
        <p:spPr/>
        <p:txBody>
          <a:bodyPr/>
          <a:lstStyle/>
          <a:p>
            <a:pPr eaLnBrk="1" hangingPunct="1">
              <a:defRPr/>
            </a:pPr>
            <a:r>
              <a:rPr lang="en-US"/>
              <a:t>Types of Ports</a:t>
            </a:r>
          </a:p>
        </p:txBody>
      </p:sp>
      <p:sp>
        <p:nvSpPr>
          <p:cNvPr id="195587" name="Rectangle 3"/>
          <p:cNvSpPr>
            <a:spLocks noGrp="1" noChangeArrowheads="1"/>
          </p:cNvSpPr>
          <p:nvPr>
            <p:ph type="body" sz="half" idx="1"/>
          </p:nvPr>
        </p:nvSpPr>
        <p:spPr>
          <a:xfrm>
            <a:off x="457200" y="1981200"/>
            <a:ext cx="4038600" cy="4525963"/>
          </a:xfrm>
        </p:spPr>
        <p:txBody>
          <a:bodyPr/>
          <a:lstStyle/>
          <a:p>
            <a:pPr eaLnBrk="1" hangingPunct="1">
              <a:defRPr/>
            </a:pPr>
            <a:r>
              <a:rPr lang="en-US" sz="2800"/>
              <a:t>Bluetooth</a:t>
            </a:r>
          </a:p>
          <a:p>
            <a:pPr lvl="1" eaLnBrk="1" hangingPunct="1">
              <a:defRPr/>
            </a:pPr>
            <a:r>
              <a:rPr lang="en-US"/>
              <a:t>Transfer rate of 1 Mbps; radio waves send data over short distances</a:t>
            </a:r>
          </a:p>
          <a:p>
            <a:pPr eaLnBrk="1" hangingPunct="1">
              <a:defRPr/>
            </a:pPr>
            <a:endParaRPr lang="en-US" sz="2800"/>
          </a:p>
          <a:p>
            <a:pPr eaLnBrk="1" hangingPunct="1">
              <a:defRPr/>
            </a:pPr>
            <a:endParaRPr lang="en-US" sz="2800"/>
          </a:p>
          <a:p>
            <a:pPr eaLnBrk="1" hangingPunct="1">
              <a:defRPr/>
            </a:pPr>
            <a:endParaRPr lang="en-US" sz="2800"/>
          </a:p>
        </p:txBody>
      </p:sp>
      <p:pic>
        <p:nvPicPr>
          <p:cNvPr id="195588" name="Picture 4" descr="bluetooth-schema"/>
          <p:cNvPicPr>
            <a:picLocks noGrp="1" noChangeAspect="1" noChangeArrowheads="1"/>
          </p:cNvPicPr>
          <p:nvPr>
            <p:ph sz="half" idx="2"/>
          </p:nvPr>
        </p:nvPicPr>
        <p:blipFill>
          <a:blip r:embed="rId3"/>
          <a:srcRect/>
          <a:stretch>
            <a:fillRect/>
          </a:stretch>
        </p:blipFill>
        <p:spPr>
          <a:xfrm>
            <a:off x="4648200" y="2505075"/>
            <a:ext cx="4038600" cy="2716213"/>
          </a:xfrm>
          <a:noFill/>
        </p:spPr>
      </p:pic>
      <p:sp>
        <p:nvSpPr>
          <p:cNvPr id="31750" name="Text Box 8"/>
          <p:cNvSpPr txBox="1">
            <a:spLocks noChangeArrowheads="1"/>
          </p:cNvSpPr>
          <p:nvPr/>
        </p:nvSpPr>
        <p:spPr bwMode="auto">
          <a:xfrm>
            <a:off x="5867400" y="5410200"/>
            <a:ext cx="1751013" cy="366713"/>
          </a:xfrm>
          <a:prstGeom prst="rect">
            <a:avLst/>
          </a:prstGeom>
          <a:noFill/>
          <a:ln w="9525">
            <a:noFill/>
            <a:miter lim="800000"/>
            <a:headEnd/>
            <a:tailEnd/>
          </a:ln>
        </p:spPr>
        <p:txBody>
          <a:bodyPr>
            <a:spAutoFit/>
          </a:bodyPr>
          <a:lstStyle/>
          <a:p>
            <a:pPr algn="l">
              <a:spcBef>
                <a:spcPct val="50000"/>
              </a:spcBef>
            </a:pPr>
            <a:r>
              <a:rPr lang="en-US" sz="1800" b="1">
                <a:solidFill>
                  <a:schemeClr val="tx1"/>
                </a:solidFill>
                <a:latin typeface="Verdana" pitchFamily="34" charset="0"/>
              </a:rPr>
              <a:t>Bluetooth</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95588"/>
                                        </p:tgtEl>
                                        <p:attrNameLst>
                                          <p:attrName>style.visibility</p:attrName>
                                        </p:attrNameLst>
                                      </p:cBhvr>
                                      <p:to>
                                        <p:strVal val="visible"/>
                                      </p:to>
                                    </p:set>
                                    <p:animEffect transition="in" filter="slide(fromBottom)">
                                      <p:cBhvr>
                                        <p:cTn id="7" dur="1000"/>
                                        <p:tgtEl>
                                          <p:spTgt spid="195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4"/>
          <p:cNvSpPr>
            <a:spLocks noGrp="1"/>
          </p:cNvSpPr>
          <p:nvPr>
            <p:ph type="sldNum" sz="quarter" idx="11"/>
          </p:nvPr>
        </p:nvSpPr>
        <p:spPr>
          <a:noFill/>
        </p:spPr>
        <p:txBody>
          <a:bodyPr/>
          <a:lstStyle/>
          <a:p>
            <a:fld id="{C21442A5-74EC-490F-9D05-09E2E2DBB326}" type="slidenum">
              <a:rPr lang="en-US">
                <a:latin typeface="Arial" pitchFamily="34" charset="0"/>
              </a:rPr>
              <a:pPr/>
              <a:t>54</a:t>
            </a:fld>
            <a:endParaRPr lang="en-US">
              <a:latin typeface="Arial" pitchFamily="34" charset="0"/>
            </a:endParaRPr>
          </a:p>
        </p:txBody>
      </p:sp>
      <p:sp>
        <p:nvSpPr>
          <p:cNvPr id="212994" name="Rectangle 2"/>
          <p:cNvSpPr>
            <a:spLocks noGrp="1" noChangeArrowheads="1"/>
          </p:cNvSpPr>
          <p:nvPr>
            <p:ph type="title"/>
          </p:nvPr>
        </p:nvSpPr>
        <p:spPr/>
        <p:txBody>
          <a:bodyPr/>
          <a:lstStyle/>
          <a:p>
            <a:pPr eaLnBrk="1" hangingPunct="1">
              <a:defRPr/>
            </a:pPr>
            <a:r>
              <a:rPr lang="en-US"/>
              <a:t>Types of Ports</a:t>
            </a:r>
          </a:p>
        </p:txBody>
      </p:sp>
      <p:sp>
        <p:nvSpPr>
          <p:cNvPr id="212995" name="Rectangle 3"/>
          <p:cNvSpPr>
            <a:spLocks noGrp="1" noChangeArrowheads="1"/>
          </p:cNvSpPr>
          <p:nvPr>
            <p:ph type="body" idx="1"/>
          </p:nvPr>
        </p:nvSpPr>
        <p:spPr/>
        <p:txBody>
          <a:bodyPr/>
          <a:lstStyle/>
          <a:p>
            <a:pPr eaLnBrk="1" hangingPunct="1">
              <a:defRPr/>
            </a:pPr>
            <a:r>
              <a:rPr lang="en-US"/>
              <a:t>MIDI Port</a:t>
            </a:r>
          </a:p>
          <a:p>
            <a:pPr lvl="1" eaLnBrk="1" hangingPunct="1">
              <a:defRPr/>
            </a:pPr>
            <a:r>
              <a:rPr lang="en-US"/>
              <a:t>Musical Instrument Digital Interface</a:t>
            </a:r>
          </a:p>
          <a:p>
            <a:pPr lvl="1" eaLnBrk="1" hangingPunct="1">
              <a:defRPr/>
            </a:pPr>
            <a:r>
              <a:rPr lang="en-US"/>
              <a:t>31.5 Kbps transfer rate</a:t>
            </a:r>
          </a:p>
        </p:txBody>
      </p:sp>
      <p:pic>
        <p:nvPicPr>
          <p:cNvPr id="32773" name="Picture 4" descr="AAFOAXJ0"/>
          <p:cNvPicPr>
            <a:picLocks noChangeAspect="1" noChangeArrowheads="1"/>
          </p:cNvPicPr>
          <p:nvPr/>
        </p:nvPicPr>
        <p:blipFill>
          <a:blip r:embed="rId3"/>
          <a:srcRect/>
          <a:stretch>
            <a:fillRect/>
          </a:stretch>
        </p:blipFill>
        <p:spPr bwMode="auto">
          <a:xfrm>
            <a:off x="4876800" y="3352800"/>
            <a:ext cx="2535238" cy="1517650"/>
          </a:xfrm>
          <a:prstGeom prst="rect">
            <a:avLst/>
          </a:prstGeom>
          <a:noFill/>
          <a:ln w="9525">
            <a:noFill/>
            <a:miter lim="800000"/>
            <a:headEnd/>
            <a:tailEnd/>
          </a:ln>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4"/>
          <p:cNvSpPr>
            <a:spLocks noGrp="1"/>
          </p:cNvSpPr>
          <p:nvPr>
            <p:ph type="sldNum" sz="quarter" idx="11"/>
          </p:nvPr>
        </p:nvSpPr>
        <p:spPr>
          <a:noFill/>
        </p:spPr>
        <p:txBody>
          <a:bodyPr/>
          <a:lstStyle/>
          <a:p>
            <a:fld id="{A6F5BF87-CC76-4CDE-95A5-83ED8DB13162}" type="slidenum">
              <a:rPr lang="en-US">
                <a:latin typeface="Arial" pitchFamily="34" charset="0"/>
              </a:rPr>
              <a:pPr/>
              <a:t>55</a:t>
            </a:fld>
            <a:endParaRPr lang="en-US">
              <a:latin typeface="Arial" pitchFamily="34" charset="0"/>
            </a:endParaRPr>
          </a:p>
        </p:txBody>
      </p:sp>
      <p:sp>
        <p:nvSpPr>
          <p:cNvPr id="125956" name="Rectangle 4"/>
          <p:cNvSpPr>
            <a:spLocks noGrp="1" noChangeArrowheads="1"/>
          </p:cNvSpPr>
          <p:nvPr>
            <p:ph type="title"/>
          </p:nvPr>
        </p:nvSpPr>
        <p:spPr/>
        <p:txBody>
          <a:bodyPr/>
          <a:lstStyle/>
          <a:p>
            <a:pPr eaLnBrk="1" hangingPunct="1">
              <a:defRPr/>
            </a:pPr>
            <a:r>
              <a:rPr lang="en-US"/>
              <a:t>Adding Ports</a:t>
            </a:r>
          </a:p>
        </p:txBody>
      </p:sp>
      <p:sp>
        <p:nvSpPr>
          <p:cNvPr id="125957" name="Rectangle 5"/>
          <p:cNvSpPr>
            <a:spLocks noGrp="1" noChangeArrowheads="1"/>
          </p:cNvSpPr>
          <p:nvPr>
            <p:ph type="body" idx="1"/>
          </p:nvPr>
        </p:nvSpPr>
        <p:spPr>
          <a:xfrm>
            <a:off x="457200" y="1600200"/>
            <a:ext cx="3657600" cy="4525963"/>
          </a:xfrm>
        </p:spPr>
        <p:txBody>
          <a:bodyPr/>
          <a:lstStyle/>
          <a:p>
            <a:pPr eaLnBrk="1" hangingPunct="1">
              <a:defRPr/>
            </a:pPr>
            <a:r>
              <a:rPr lang="en-US"/>
              <a:t>Expansion cards:</a:t>
            </a:r>
          </a:p>
          <a:p>
            <a:pPr lvl="1" eaLnBrk="1" hangingPunct="1">
              <a:defRPr/>
            </a:pPr>
            <a:r>
              <a:rPr lang="en-US"/>
              <a:t>New port standards</a:t>
            </a:r>
          </a:p>
          <a:p>
            <a:pPr eaLnBrk="1" hangingPunct="1">
              <a:defRPr/>
            </a:pPr>
            <a:r>
              <a:rPr lang="en-US"/>
              <a:t>Expansion hubs:</a:t>
            </a:r>
          </a:p>
          <a:p>
            <a:pPr lvl="1" eaLnBrk="1" hangingPunct="1">
              <a:defRPr/>
            </a:pPr>
            <a:r>
              <a:rPr lang="en-US"/>
              <a:t>Enables several devices to be connected to a port</a:t>
            </a:r>
          </a:p>
          <a:p>
            <a:pPr eaLnBrk="1" hangingPunct="1">
              <a:defRPr/>
            </a:pPr>
            <a:endParaRPr lang="en-US"/>
          </a:p>
        </p:txBody>
      </p:sp>
      <p:pic>
        <p:nvPicPr>
          <p:cNvPr id="33797" name="Picture 6" descr="expansion"/>
          <p:cNvPicPr>
            <a:picLocks noChangeAspect="1" noChangeArrowheads="1"/>
          </p:cNvPicPr>
          <p:nvPr/>
        </p:nvPicPr>
        <p:blipFill>
          <a:blip r:embed="rId3">
            <a:clrChange>
              <a:clrFrom>
                <a:srgbClr val="5D5DC1"/>
              </a:clrFrom>
              <a:clrTo>
                <a:srgbClr val="5D5DC1">
                  <a:alpha val="0"/>
                </a:srgbClr>
              </a:clrTo>
            </a:clrChange>
          </a:blip>
          <a:srcRect/>
          <a:stretch>
            <a:fillRect/>
          </a:stretch>
        </p:blipFill>
        <p:spPr bwMode="auto">
          <a:xfrm>
            <a:off x="4171950" y="1779588"/>
            <a:ext cx="4668838" cy="1576387"/>
          </a:xfrm>
          <a:prstGeom prst="rect">
            <a:avLst/>
          </a:prstGeom>
          <a:noFill/>
          <a:ln w="9525">
            <a:noFill/>
            <a:miter lim="800000"/>
            <a:headEnd/>
            <a:tailEnd/>
          </a:ln>
        </p:spPr>
      </p:pic>
      <p:pic>
        <p:nvPicPr>
          <p:cNvPr id="33798" name="Picture 7" descr="hub"/>
          <p:cNvPicPr>
            <a:picLocks noChangeAspect="1" noChangeArrowheads="1"/>
          </p:cNvPicPr>
          <p:nvPr/>
        </p:nvPicPr>
        <p:blipFill>
          <a:blip r:embed="rId4">
            <a:clrChange>
              <a:clrFrom>
                <a:srgbClr val="5D5DC1"/>
              </a:clrFrom>
              <a:clrTo>
                <a:srgbClr val="5D5DC1">
                  <a:alpha val="0"/>
                </a:srgbClr>
              </a:clrTo>
            </a:clrChange>
          </a:blip>
          <a:srcRect b="1884"/>
          <a:stretch>
            <a:fillRect/>
          </a:stretch>
        </p:blipFill>
        <p:spPr bwMode="auto">
          <a:xfrm>
            <a:off x="4762500" y="3913188"/>
            <a:ext cx="3508375" cy="1570037"/>
          </a:xfrm>
          <a:prstGeom prst="rect">
            <a:avLst/>
          </a:prstGeom>
          <a:noFill/>
          <a:ln w="9525">
            <a:noFill/>
            <a:miter lim="800000"/>
            <a:headEnd/>
            <a:tailEnd/>
          </a:ln>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4"/>
          <p:cNvSpPr>
            <a:spLocks noGrp="1"/>
          </p:cNvSpPr>
          <p:nvPr>
            <p:ph type="sldNum" sz="quarter" idx="11"/>
          </p:nvPr>
        </p:nvSpPr>
        <p:spPr>
          <a:noFill/>
        </p:spPr>
        <p:txBody>
          <a:bodyPr/>
          <a:lstStyle/>
          <a:p>
            <a:fld id="{5C7D9FFC-85DD-4F87-AAAB-C5A167982C93}" type="slidenum">
              <a:rPr lang="en-US">
                <a:latin typeface="Arial" pitchFamily="34" charset="0"/>
              </a:rPr>
              <a:pPr/>
              <a:t>56</a:t>
            </a:fld>
            <a:endParaRPr lang="en-US">
              <a:latin typeface="Arial" pitchFamily="34" charset="0"/>
            </a:endParaRPr>
          </a:p>
        </p:txBody>
      </p:sp>
      <p:sp>
        <p:nvSpPr>
          <p:cNvPr id="126978" name="Rectangle 2"/>
          <p:cNvSpPr>
            <a:spLocks noGrp="1" noChangeArrowheads="1"/>
          </p:cNvSpPr>
          <p:nvPr>
            <p:ph type="title"/>
          </p:nvPr>
        </p:nvSpPr>
        <p:spPr/>
        <p:txBody>
          <a:bodyPr/>
          <a:lstStyle/>
          <a:p>
            <a:pPr eaLnBrk="1" hangingPunct="1">
              <a:defRPr/>
            </a:pPr>
            <a:r>
              <a:rPr lang="en-US"/>
              <a:t>Evaluating System Reliability</a:t>
            </a:r>
          </a:p>
        </p:txBody>
      </p:sp>
      <p:sp>
        <p:nvSpPr>
          <p:cNvPr id="126979" name="Rectangle 3"/>
          <p:cNvSpPr>
            <a:spLocks noGrp="1" noChangeArrowheads="1"/>
          </p:cNvSpPr>
          <p:nvPr>
            <p:ph type="body" idx="1"/>
          </p:nvPr>
        </p:nvSpPr>
        <p:spPr>
          <a:xfrm>
            <a:off x="457200" y="1600200"/>
            <a:ext cx="6080125" cy="4525963"/>
          </a:xfrm>
        </p:spPr>
        <p:txBody>
          <a:bodyPr/>
          <a:lstStyle/>
          <a:p>
            <a:pPr eaLnBrk="1" hangingPunct="1">
              <a:lnSpc>
                <a:spcPct val="90000"/>
              </a:lnSpc>
              <a:defRPr/>
            </a:pPr>
            <a:r>
              <a:rPr lang="en-US" sz="2800"/>
              <a:t>Performance:</a:t>
            </a:r>
          </a:p>
          <a:p>
            <a:pPr lvl="1" eaLnBrk="1" hangingPunct="1">
              <a:lnSpc>
                <a:spcPct val="90000"/>
              </a:lnSpc>
              <a:defRPr/>
            </a:pPr>
            <a:r>
              <a:rPr lang="en-US" sz="2400"/>
              <a:t>Slow</a:t>
            </a:r>
          </a:p>
          <a:p>
            <a:pPr lvl="1" eaLnBrk="1" hangingPunct="1">
              <a:lnSpc>
                <a:spcPct val="90000"/>
              </a:lnSpc>
              <a:defRPr/>
            </a:pPr>
            <a:r>
              <a:rPr lang="en-US" sz="2400"/>
              <a:t>Freezes</a:t>
            </a:r>
          </a:p>
          <a:p>
            <a:pPr lvl="1" eaLnBrk="1" hangingPunct="1">
              <a:lnSpc>
                <a:spcPct val="90000"/>
              </a:lnSpc>
              <a:defRPr/>
            </a:pPr>
            <a:r>
              <a:rPr lang="en-US" sz="2400"/>
              <a:t>Crashes </a:t>
            </a:r>
          </a:p>
          <a:p>
            <a:pPr eaLnBrk="1" hangingPunct="1">
              <a:lnSpc>
                <a:spcPct val="90000"/>
              </a:lnSpc>
              <a:defRPr/>
            </a:pPr>
            <a:r>
              <a:rPr lang="en-US" sz="2800"/>
              <a:t>Upkeep and maintenance:</a:t>
            </a:r>
          </a:p>
          <a:p>
            <a:pPr lvl="1" eaLnBrk="1" hangingPunct="1">
              <a:lnSpc>
                <a:spcPct val="90000"/>
              </a:lnSpc>
              <a:defRPr/>
            </a:pPr>
            <a:r>
              <a:rPr lang="en-US" sz="2400"/>
              <a:t>System tools</a:t>
            </a:r>
          </a:p>
          <a:p>
            <a:pPr lvl="1" eaLnBrk="1" hangingPunct="1">
              <a:lnSpc>
                <a:spcPct val="90000"/>
              </a:lnSpc>
              <a:defRPr/>
            </a:pPr>
            <a:r>
              <a:rPr lang="en-US" sz="2400"/>
              <a:t>Control panel</a:t>
            </a:r>
          </a:p>
          <a:p>
            <a:pPr lvl="1" eaLnBrk="1" hangingPunct="1">
              <a:lnSpc>
                <a:spcPct val="90000"/>
              </a:lnSpc>
              <a:defRPr/>
            </a:pPr>
            <a:r>
              <a:rPr lang="en-US" sz="2400"/>
              <a:t>Update software and hardware drivers</a:t>
            </a:r>
          </a:p>
          <a:p>
            <a:pPr eaLnBrk="1" hangingPunct="1">
              <a:lnSpc>
                <a:spcPct val="90000"/>
              </a:lnSpc>
              <a:defRPr/>
            </a:pPr>
            <a:r>
              <a:rPr lang="en-US" sz="2800"/>
              <a:t>The last resort</a:t>
            </a:r>
          </a:p>
        </p:txBody>
      </p:sp>
      <p:pic>
        <p:nvPicPr>
          <p:cNvPr id="34821" name="Picture 4" descr="retired_woman_shaking_head_lg_clr"/>
          <p:cNvPicPr>
            <a:picLocks noChangeAspect="1" noChangeArrowheads="1" noCrop="1"/>
          </p:cNvPicPr>
          <p:nvPr/>
        </p:nvPicPr>
        <p:blipFill>
          <a:blip r:embed="rId3"/>
          <a:srcRect/>
          <a:stretch>
            <a:fillRect/>
          </a:stretch>
        </p:blipFill>
        <p:spPr bwMode="auto">
          <a:xfrm>
            <a:off x="6010275" y="3021013"/>
            <a:ext cx="2093913" cy="2665412"/>
          </a:xfrm>
          <a:prstGeom prst="rect">
            <a:avLst/>
          </a:prstGeom>
          <a:noFill/>
          <a:ln w="9525">
            <a:noFill/>
            <a:miter lim="800000"/>
            <a:headEnd/>
            <a:tailEnd/>
          </a:ln>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4"/>
          <p:cNvSpPr>
            <a:spLocks noGrp="1"/>
          </p:cNvSpPr>
          <p:nvPr>
            <p:ph type="sldNum" sz="quarter" idx="11"/>
          </p:nvPr>
        </p:nvSpPr>
        <p:spPr>
          <a:noFill/>
        </p:spPr>
        <p:txBody>
          <a:bodyPr/>
          <a:lstStyle/>
          <a:p>
            <a:fld id="{5EAB6C7C-1960-4398-8BBE-F411D029B42C}" type="slidenum">
              <a:rPr lang="en-US">
                <a:latin typeface="Arial" pitchFamily="34" charset="0"/>
              </a:rPr>
              <a:pPr/>
              <a:t>57</a:t>
            </a:fld>
            <a:endParaRPr lang="en-US">
              <a:latin typeface="Arial" pitchFamily="34" charset="0"/>
            </a:endParaRPr>
          </a:p>
        </p:txBody>
      </p:sp>
      <p:sp>
        <p:nvSpPr>
          <p:cNvPr id="128002" name="Rectangle 2"/>
          <p:cNvSpPr>
            <a:spLocks noGrp="1" noChangeArrowheads="1"/>
          </p:cNvSpPr>
          <p:nvPr>
            <p:ph type="title"/>
          </p:nvPr>
        </p:nvSpPr>
        <p:spPr/>
        <p:txBody>
          <a:bodyPr/>
          <a:lstStyle/>
          <a:p>
            <a:pPr eaLnBrk="1" hangingPunct="1">
              <a:defRPr/>
            </a:pPr>
            <a:r>
              <a:rPr lang="en-US"/>
              <a:t>Upkeep and Maintenance</a:t>
            </a:r>
          </a:p>
        </p:txBody>
      </p:sp>
      <p:sp>
        <p:nvSpPr>
          <p:cNvPr id="128003" name="Rectangle 3"/>
          <p:cNvSpPr>
            <a:spLocks noGrp="1" noChangeArrowheads="1"/>
          </p:cNvSpPr>
          <p:nvPr>
            <p:ph type="body" idx="1"/>
          </p:nvPr>
        </p:nvSpPr>
        <p:spPr/>
        <p:txBody>
          <a:bodyPr>
            <a:normAutofit lnSpcReduction="10000"/>
          </a:bodyPr>
          <a:lstStyle/>
          <a:p>
            <a:pPr eaLnBrk="1" hangingPunct="1">
              <a:defRPr/>
            </a:pPr>
            <a:r>
              <a:rPr lang="en-US"/>
              <a:t>System tools:</a:t>
            </a:r>
          </a:p>
          <a:p>
            <a:pPr lvl="1" eaLnBrk="1" hangingPunct="1">
              <a:defRPr/>
            </a:pPr>
            <a:r>
              <a:rPr lang="en-US"/>
              <a:t>Disk defragmenter</a:t>
            </a:r>
          </a:p>
          <a:p>
            <a:pPr lvl="1" eaLnBrk="1" hangingPunct="1">
              <a:defRPr/>
            </a:pPr>
            <a:r>
              <a:rPr lang="en-US"/>
              <a:t>Disk cleanup</a:t>
            </a:r>
          </a:p>
          <a:p>
            <a:pPr lvl="2" eaLnBrk="1" hangingPunct="1">
              <a:defRPr/>
            </a:pPr>
            <a:r>
              <a:rPr lang="en-US"/>
              <a:t>Unnecessary files</a:t>
            </a:r>
          </a:p>
          <a:p>
            <a:pPr eaLnBrk="1" hangingPunct="1">
              <a:defRPr/>
            </a:pPr>
            <a:r>
              <a:rPr lang="en-US"/>
              <a:t>Control panel:</a:t>
            </a:r>
          </a:p>
          <a:p>
            <a:pPr lvl="1" eaLnBrk="1" hangingPunct="1">
              <a:defRPr/>
            </a:pPr>
            <a:r>
              <a:rPr lang="en-US"/>
              <a:t>Add/remove programs</a:t>
            </a:r>
          </a:p>
          <a:p>
            <a:pPr lvl="1" eaLnBrk="1" hangingPunct="1">
              <a:defRPr/>
            </a:pPr>
            <a:r>
              <a:rPr lang="en-US"/>
              <a:t>Display</a:t>
            </a:r>
          </a:p>
          <a:p>
            <a:pPr lvl="1" eaLnBrk="1" hangingPunct="1">
              <a:defRPr/>
            </a:pPr>
            <a:r>
              <a:rPr lang="en-US"/>
              <a:t>System </a:t>
            </a:r>
          </a:p>
          <a:p>
            <a:pPr lvl="2" eaLnBrk="1" hangingPunct="1">
              <a:defRPr/>
            </a:pPr>
            <a:r>
              <a:rPr lang="en-US"/>
              <a:t>Device manager</a:t>
            </a:r>
          </a:p>
        </p:txBody>
      </p:sp>
      <p:pic>
        <p:nvPicPr>
          <p:cNvPr id="35845" name="Picture 4"/>
          <p:cNvPicPr>
            <a:picLocks noChangeAspect="1" noChangeArrowheads="1"/>
          </p:cNvPicPr>
          <p:nvPr/>
        </p:nvPicPr>
        <p:blipFill>
          <a:blip r:embed="rId3"/>
          <a:srcRect r="3903" b="4384"/>
          <a:stretch>
            <a:fillRect/>
          </a:stretch>
        </p:blipFill>
        <p:spPr bwMode="auto">
          <a:xfrm>
            <a:off x="4392613" y="1955800"/>
            <a:ext cx="4549775" cy="3395663"/>
          </a:xfrm>
          <a:prstGeom prst="rect">
            <a:avLst/>
          </a:prstGeom>
          <a:noFill/>
          <a:ln w="9525">
            <a:noFill/>
            <a:miter lim="800000"/>
            <a:headEnd/>
            <a:tailEnd/>
          </a:ln>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4"/>
          <p:cNvSpPr>
            <a:spLocks noGrp="1"/>
          </p:cNvSpPr>
          <p:nvPr>
            <p:ph type="sldNum" sz="quarter" idx="11"/>
          </p:nvPr>
        </p:nvSpPr>
        <p:spPr>
          <a:noFill/>
        </p:spPr>
        <p:txBody>
          <a:bodyPr/>
          <a:lstStyle/>
          <a:p>
            <a:fld id="{E2326E98-F325-424B-9058-44911E6C0CA3}" type="slidenum">
              <a:rPr lang="en-US">
                <a:latin typeface="Arial" pitchFamily="34" charset="0"/>
              </a:rPr>
              <a:pPr/>
              <a:t>58</a:t>
            </a:fld>
            <a:endParaRPr lang="en-US">
              <a:latin typeface="Arial" pitchFamily="34" charset="0"/>
            </a:endParaRPr>
          </a:p>
        </p:txBody>
      </p:sp>
      <p:sp>
        <p:nvSpPr>
          <p:cNvPr id="129026" name="Rectangle 2"/>
          <p:cNvSpPr>
            <a:spLocks noGrp="1" noChangeArrowheads="1"/>
          </p:cNvSpPr>
          <p:nvPr>
            <p:ph type="title"/>
          </p:nvPr>
        </p:nvSpPr>
        <p:spPr/>
        <p:txBody>
          <a:bodyPr>
            <a:normAutofit fontScale="90000"/>
          </a:bodyPr>
          <a:lstStyle/>
          <a:p>
            <a:pPr eaLnBrk="1" hangingPunct="1">
              <a:defRPr/>
            </a:pPr>
            <a:r>
              <a:rPr lang="en-US" sz="4000"/>
              <a:t>Update Software and </a:t>
            </a:r>
            <a:br>
              <a:rPr lang="en-US" sz="4000"/>
            </a:br>
            <a:r>
              <a:rPr lang="en-US" sz="4000"/>
              <a:t>Hardware Drivers</a:t>
            </a:r>
          </a:p>
        </p:txBody>
      </p:sp>
      <p:sp>
        <p:nvSpPr>
          <p:cNvPr id="129027" name="Rectangle 3"/>
          <p:cNvSpPr>
            <a:spLocks noGrp="1" noChangeArrowheads="1"/>
          </p:cNvSpPr>
          <p:nvPr>
            <p:ph type="body" idx="1"/>
          </p:nvPr>
        </p:nvSpPr>
        <p:spPr>
          <a:xfrm>
            <a:off x="457200" y="1600200"/>
            <a:ext cx="3733800" cy="4525963"/>
          </a:xfrm>
        </p:spPr>
        <p:txBody>
          <a:bodyPr/>
          <a:lstStyle/>
          <a:p>
            <a:pPr eaLnBrk="1" hangingPunct="1">
              <a:defRPr/>
            </a:pPr>
            <a:r>
              <a:rPr lang="en-US"/>
              <a:t>Software:</a:t>
            </a:r>
          </a:p>
          <a:p>
            <a:pPr lvl="1" eaLnBrk="1" hangingPunct="1">
              <a:defRPr/>
            </a:pPr>
            <a:r>
              <a:rPr lang="en-US"/>
              <a:t>Automatic updates</a:t>
            </a:r>
          </a:p>
          <a:p>
            <a:pPr lvl="1" eaLnBrk="1" hangingPunct="1">
              <a:defRPr/>
            </a:pPr>
            <a:r>
              <a:rPr lang="en-US"/>
              <a:t>Patches </a:t>
            </a:r>
          </a:p>
          <a:p>
            <a:pPr eaLnBrk="1" hangingPunct="1">
              <a:defRPr/>
            </a:pPr>
            <a:r>
              <a:rPr lang="en-US"/>
              <a:t>Hardware:</a:t>
            </a:r>
          </a:p>
          <a:p>
            <a:pPr lvl="1" eaLnBrk="1" hangingPunct="1">
              <a:defRPr/>
            </a:pPr>
            <a:r>
              <a:rPr lang="en-US"/>
              <a:t>Download updated drivers</a:t>
            </a:r>
          </a:p>
        </p:txBody>
      </p:sp>
      <p:pic>
        <p:nvPicPr>
          <p:cNvPr id="36869" name="Picture 4"/>
          <p:cNvPicPr>
            <a:picLocks noChangeAspect="1" noChangeArrowheads="1"/>
          </p:cNvPicPr>
          <p:nvPr/>
        </p:nvPicPr>
        <p:blipFill>
          <a:blip r:embed="rId3"/>
          <a:srcRect b="4610"/>
          <a:stretch>
            <a:fillRect/>
          </a:stretch>
        </p:blipFill>
        <p:spPr bwMode="auto">
          <a:xfrm>
            <a:off x="4219575" y="1997075"/>
            <a:ext cx="4665663" cy="3570288"/>
          </a:xfrm>
          <a:prstGeom prst="rect">
            <a:avLst/>
          </a:prstGeom>
          <a:noFill/>
          <a:ln w="9525">
            <a:noFill/>
            <a:miter lim="800000"/>
            <a:headEnd/>
            <a:tailEnd/>
          </a:ln>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4"/>
          <p:cNvSpPr>
            <a:spLocks noGrp="1"/>
          </p:cNvSpPr>
          <p:nvPr>
            <p:ph type="sldNum" sz="quarter" idx="11"/>
          </p:nvPr>
        </p:nvSpPr>
        <p:spPr>
          <a:noFill/>
        </p:spPr>
        <p:txBody>
          <a:bodyPr/>
          <a:lstStyle/>
          <a:p>
            <a:fld id="{EDA816A6-4C7A-492E-83BE-2A8712478696}" type="slidenum">
              <a:rPr lang="en-US">
                <a:latin typeface="Arial" pitchFamily="34" charset="0"/>
              </a:rPr>
              <a:pPr/>
              <a:t>59</a:t>
            </a:fld>
            <a:endParaRPr lang="en-US">
              <a:latin typeface="Arial" pitchFamily="34" charset="0"/>
            </a:endParaRPr>
          </a:p>
        </p:txBody>
      </p:sp>
      <p:sp>
        <p:nvSpPr>
          <p:cNvPr id="130051" name="Rectangle 3"/>
          <p:cNvSpPr>
            <a:spLocks noGrp="1" noChangeArrowheads="1"/>
          </p:cNvSpPr>
          <p:nvPr>
            <p:ph type="title"/>
          </p:nvPr>
        </p:nvSpPr>
        <p:spPr/>
        <p:txBody>
          <a:bodyPr/>
          <a:lstStyle/>
          <a:p>
            <a:pPr eaLnBrk="1" hangingPunct="1">
              <a:defRPr/>
            </a:pPr>
            <a:r>
              <a:rPr lang="en-US"/>
              <a:t>The Last Resort</a:t>
            </a:r>
          </a:p>
        </p:txBody>
      </p:sp>
      <p:sp>
        <p:nvSpPr>
          <p:cNvPr id="130052" name="Rectangle 4"/>
          <p:cNvSpPr>
            <a:spLocks noGrp="1" noChangeArrowheads="1"/>
          </p:cNvSpPr>
          <p:nvPr>
            <p:ph type="body" idx="1"/>
          </p:nvPr>
        </p:nvSpPr>
        <p:spPr/>
        <p:txBody>
          <a:bodyPr/>
          <a:lstStyle/>
          <a:p>
            <a:pPr eaLnBrk="1" hangingPunct="1">
              <a:defRPr/>
            </a:pPr>
            <a:r>
              <a:rPr lang="en-US"/>
              <a:t>If problems persist:</a:t>
            </a:r>
          </a:p>
          <a:p>
            <a:pPr lvl="1" eaLnBrk="1" hangingPunct="1">
              <a:defRPr/>
            </a:pPr>
            <a:r>
              <a:rPr lang="en-US"/>
              <a:t>Reinstall the operating system</a:t>
            </a:r>
          </a:p>
          <a:p>
            <a:pPr lvl="1" eaLnBrk="1" hangingPunct="1">
              <a:defRPr/>
            </a:pPr>
            <a:r>
              <a:rPr lang="en-US"/>
              <a:t>Upgrade the operating system to the latest version</a:t>
            </a:r>
          </a:p>
        </p:txBody>
      </p:sp>
      <p:pic>
        <p:nvPicPr>
          <p:cNvPr id="37893" name="Picture 5" descr="hitretur"/>
          <p:cNvPicPr>
            <a:picLocks noChangeAspect="1" noChangeArrowheads="1"/>
          </p:cNvPicPr>
          <p:nvPr/>
        </p:nvPicPr>
        <p:blipFill>
          <a:blip r:embed="rId3"/>
          <a:srcRect/>
          <a:stretch>
            <a:fillRect/>
          </a:stretch>
        </p:blipFill>
        <p:spPr bwMode="auto">
          <a:xfrm>
            <a:off x="3463925" y="3481388"/>
            <a:ext cx="2663825" cy="2349500"/>
          </a:xfrm>
          <a:prstGeom prst="rect">
            <a:avLst/>
          </a:prstGeom>
          <a:noFill/>
          <a:ln w="9525">
            <a:noFill/>
            <a:miter lim="800000"/>
            <a:headEnd/>
            <a:tailEnd/>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685800" y="6248400"/>
            <a:ext cx="1905000" cy="457200"/>
          </a:xfrm>
          <a:prstGeom prst="rect">
            <a:avLst/>
          </a:prstGeom>
          <a:noFill/>
          <a:ln w="12700">
            <a:noFill/>
            <a:miter lim="800000"/>
            <a:headEnd/>
            <a:tailEnd/>
          </a:ln>
          <a:effectLst/>
        </p:spPr>
        <p:txBody>
          <a:bodyPr wrap="none" anchor="ctr"/>
          <a:lstStyle/>
          <a:p>
            <a:endParaRPr lang="en-US"/>
          </a:p>
        </p:txBody>
      </p:sp>
      <p:sp>
        <p:nvSpPr>
          <p:cNvPr id="96259" name="Rectangle 3"/>
          <p:cNvSpPr>
            <a:spLocks noChangeArrowheads="1"/>
          </p:cNvSpPr>
          <p:nvPr/>
        </p:nvSpPr>
        <p:spPr bwMode="auto">
          <a:xfrm>
            <a:off x="3124200" y="6248400"/>
            <a:ext cx="2895600" cy="457200"/>
          </a:xfrm>
          <a:prstGeom prst="rect">
            <a:avLst/>
          </a:prstGeom>
          <a:noFill/>
          <a:ln w="12700">
            <a:noFill/>
            <a:miter lim="800000"/>
            <a:headEnd/>
            <a:tailEnd/>
          </a:ln>
          <a:effectLst/>
        </p:spPr>
        <p:txBody>
          <a:bodyPr wrap="none" anchor="ctr"/>
          <a:lstStyle/>
          <a:p>
            <a:endParaRPr lang="en-US"/>
          </a:p>
        </p:txBody>
      </p:sp>
      <p:sp>
        <p:nvSpPr>
          <p:cNvPr id="96260" name="Rectangle 4"/>
          <p:cNvSpPr>
            <a:spLocks noGrp="1" noChangeArrowheads="1"/>
          </p:cNvSpPr>
          <p:nvPr>
            <p:ph type="title"/>
          </p:nvPr>
        </p:nvSpPr>
        <p:spPr/>
        <p:txBody>
          <a:bodyPr/>
          <a:lstStyle/>
          <a:p>
            <a:r>
              <a:rPr lang="en-US"/>
              <a:t>CPU</a:t>
            </a:r>
          </a:p>
        </p:txBody>
      </p:sp>
      <p:grpSp>
        <p:nvGrpSpPr>
          <p:cNvPr id="2" name="Group 5"/>
          <p:cNvGrpSpPr>
            <a:grpSpLocks/>
          </p:cNvGrpSpPr>
          <p:nvPr/>
        </p:nvGrpSpPr>
        <p:grpSpPr bwMode="auto">
          <a:xfrm>
            <a:off x="1219200" y="1905000"/>
            <a:ext cx="7391400" cy="4341813"/>
            <a:chOff x="1584" y="1200"/>
            <a:chExt cx="3840" cy="2527"/>
          </a:xfrm>
        </p:grpSpPr>
        <p:pic>
          <p:nvPicPr>
            <p:cNvPr id="96262" name="Picture 6" descr="Fig04-07"/>
            <p:cNvPicPr>
              <a:picLocks noChangeAspect="1" noChangeArrowheads="1"/>
            </p:cNvPicPr>
            <p:nvPr/>
          </p:nvPicPr>
          <p:blipFill>
            <a:blip r:embed="rId3"/>
            <a:srcRect l="3488" t="3391" r="3488" b="15254"/>
            <a:stretch>
              <a:fillRect/>
            </a:stretch>
          </p:blipFill>
          <p:spPr bwMode="auto">
            <a:xfrm>
              <a:off x="1584" y="1200"/>
              <a:ext cx="3840" cy="2304"/>
            </a:xfrm>
            <a:prstGeom prst="rect">
              <a:avLst/>
            </a:prstGeom>
            <a:noFill/>
          </p:spPr>
        </p:pic>
        <p:sp>
          <p:nvSpPr>
            <p:cNvPr id="96263" name="Text Box 7"/>
            <p:cNvSpPr txBox="1">
              <a:spLocks noChangeArrowheads="1"/>
            </p:cNvSpPr>
            <p:nvPr/>
          </p:nvSpPr>
          <p:spPr bwMode="white">
            <a:xfrm>
              <a:off x="1584" y="3604"/>
              <a:ext cx="3840" cy="123"/>
            </a:xfrm>
            <a:prstGeom prst="rect">
              <a:avLst/>
            </a:prstGeom>
            <a:noFill/>
            <a:ln w="12700">
              <a:noFill/>
              <a:miter lim="800000"/>
              <a:headEnd/>
              <a:tailEnd/>
            </a:ln>
            <a:effectLst/>
          </p:spPr>
          <p:txBody>
            <a:bodyPr lIns="90488" tIns="44450" rIns="90488" bIns="44450" anchor="ctr">
              <a:spAutoFit/>
            </a:bodyPr>
            <a:lstStyle/>
            <a:p>
              <a:pPr eaLnBrk="0" hangingPunct="0">
                <a:spcBef>
                  <a:spcPct val="50000"/>
                </a:spcBef>
              </a:pPr>
              <a:endParaRPr lang="en-US" sz="800" b="1">
                <a:solidFill>
                  <a:schemeClr val="tx2"/>
                </a:solidFill>
                <a:latin typeface="Times New Roman" pitchFamily="18" charset="0"/>
              </a:endParaRPr>
            </a:p>
          </p:txBody>
        </p:sp>
      </p:grpSp>
    </p:spTree>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p:cNvSpPr>
            <a:spLocks noGrp="1"/>
          </p:cNvSpPr>
          <p:nvPr>
            <p:ph type="sldNum" sz="quarter" idx="11"/>
          </p:nvPr>
        </p:nvSpPr>
        <p:spPr>
          <a:noFill/>
        </p:spPr>
        <p:txBody>
          <a:bodyPr/>
          <a:lstStyle/>
          <a:p>
            <a:fld id="{E64D88A6-BF35-4D74-8685-0A7DB1FB4EAE}" type="slidenum">
              <a:rPr lang="en-US">
                <a:latin typeface="Arial" pitchFamily="34" charset="0"/>
              </a:rPr>
              <a:pPr/>
              <a:t>60</a:t>
            </a:fld>
            <a:endParaRPr lang="en-US">
              <a:latin typeface="Arial" pitchFamily="34" charset="0"/>
            </a:endParaRPr>
          </a:p>
        </p:txBody>
      </p:sp>
      <p:sp>
        <p:nvSpPr>
          <p:cNvPr id="131075" name="Rectangle 3"/>
          <p:cNvSpPr>
            <a:spLocks noGrp="1" noChangeArrowheads="1"/>
          </p:cNvSpPr>
          <p:nvPr>
            <p:ph type="title"/>
          </p:nvPr>
        </p:nvSpPr>
        <p:spPr/>
        <p:txBody>
          <a:bodyPr/>
          <a:lstStyle/>
          <a:p>
            <a:pPr eaLnBrk="1" hangingPunct="1">
              <a:defRPr/>
            </a:pPr>
            <a:r>
              <a:rPr lang="en-US"/>
              <a:t>The Final Decision</a:t>
            </a:r>
          </a:p>
        </p:txBody>
      </p:sp>
      <p:sp>
        <p:nvSpPr>
          <p:cNvPr id="131076" name="Rectangle 4"/>
          <p:cNvSpPr>
            <a:spLocks noGrp="1" noChangeArrowheads="1"/>
          </p:cNvSpPr>
          <p:nvPr>
            <p:ph type="body" idx="1"/>
          </p:nvPr>
        </p:nvSpPr>
        <p:spPr/>
        <p:txBody>
          <a:bodyPr/>
          <a:lstStyle/>
          <a:p>
            <a:pPr eaLnBrk="1" hangingPunct="1">
              <a:defRPr/>
            </a:pPr>
            <a:r>
              <a:rPr lang="en-US"/>
              <a:t>How closely does your system come to meeting your needs?</a:t>
            </a:r>
          </a:p>
          <a:p>
            <a:pPr eaLnBrk="1" hangingPunct="1">
              <a:defRPr/>
            </a:pPr>
            <a:r>
              <a:rPr lang="en-US"/>
              <a:t>How much would it cost to upgrade your system?</a:t>
            </a:r>
          </a:p>
          <a:p>
            <a:pPr eaLnBrk="1" hangingPunct="1">
              <a:defRPr/>
            </a:pPr>
            <a:r>
              <a:rPr lang="en-US"/>
              <a:t>How much would it cost to purchase a new system?</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NOW</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685800" y="6248400"/>
            <a:ext cx="1905000" cy="457200"/>
          </a:xfrm>
          <a:prstGeom prst="rect">
            <a:avLst/>
          </a:prstGeom>
          <a:noFill/>
          <a:ln w="12700">
            <a:noFill/>
            <a:miter lim="800000"/>
            <a:headEnd/>
            <a:tailEnd/>
          </a:ln>
          <a:effectLst/>
        </p:spPr>
        <p:txBody>
          <a:bodyPr wrap="none" anchor="ctr"/>
          <a:lstStyle/>
          <a:p>
            <a:endParaRPr lang="en-US"/>
          </a:p>
        </p:txBody>
      </p:sp>
      <p:sp>
        <p:nvSpPr>
          <p:cNvPr id="98307" name="Rectangle 3"/>
          <p:cNvSpPr>
            <a:spLocks noChangeArrowheads="1"/>
          </p:cNvSpPr>
          <p:nvPr/>
        </p:nvSpPr>
        <p:spPr bwMode="auto">
          <a:xfrm>
            <a:off x="3124200" y="6248400"/>
            <a:ext cx="2895600" cy="457200"/>
          </a:xfrm>
          <a:prstGeom prst="rect">
            <a:avLst/>
          </a:prstGeom>
          <a:noFill/>
          <a:ln w="12700">
            <a:noFill/>
            <a:miter lim="800000"/>
            <a:headEnd/>
            <a:tailEnd/>
          </a:ln>
          <a:effectLst/>
        </p:spPr>
        <p:txBody>
          <a:bodyPr wrap="none" anchor="ctr"/>
          <a:lstStyle/>
          <a:p>
            <a:endParaRPr lang="en-US"/>
          </a:p>
        </p:txBody>
      </p:sp>
      <p:sp>
        <p:nvSpPr>
          <p:cNvPr id="98308" name="Rectangle 4"/>
          <p:cNvSpPr>
            <a:spLocks noGrp="1" noChangeArrowheads="1"/>
          </p:cNvSpPr>
          <p:nvPr>
            <p:ph type="title"/>
          </p:nvPr>
        </p:nvSpPr>
        <p:spPr>
          <a:xfrm>
            <a:off x="685800" y="0"/>
            <a:ext cx="7772400" cy="1143000"/>
          </a:xfrm>
        </p:spPr>
        <p:txBody>
          <a:bodyPr/>
          <a:lstStyle/>
          <a:p>
            <a:r>
              <a:rPr lang="en-US"/>
              <a:t>CPU</a:t>
            </a:r>
          </a:p>
        </p:txBody>
      </p:sp>
      <p:sp>
        <p:nvSpPr>
          <p:cNvPr id="98309" name="Rectangle 5"/>
          <p:cNvSpPr>
            <a:spLocks noGrp="1" noChangeArrowheads="1"/>
          </p:cNvSpPr>
          <p:nvPr>
            <p:ph type="body" idx="1"/>
          </p:nvPr>
        </p:nvSpPr>
        <p:spPr>
          <a:xfrm>
            <a:off x="457200" y="914400"/>
            <a:ext cx="8382000" cy="5791200"/>
          </a:xfrm>
        </p:spPr>
        <p:txBody>
          <a:bodyPr/>
          <a:lstStyle/>
          <a:p>
            <a:r>
              <a:rPr lang="en-US" sz="2400"/>
              <a:t>Machine Cycle: CPU’s execution of four functions, Fetch,   Decode ,  Execute , Store</a:t>
            </a:r>
          </a:p>
          <a:p>
            <a:r>
              <a:rPr lang="en-US" sz="2400"/>
              <a:t>Clock rate or frequency</a:t>
            </a:r>
          </a:p>
          <a:p>
            <a:pPr lvl="1"/>
            <a:r>
              <a:rPr lang="en-US" sz="2400"/>
              <a:t>the rate of repetitive cycles. One cycle per second is 1 herz.  Mhz,  </a:t>
            </a:r>
          </a:p>
          <a:p>
            <a:r>
              <a:rPr lang="en-US" sz="2400"/>
              <a:t>System clock</a:t>
            </a:r>
          </a:p>
          <a:p>
            <a:pPr lvl="1"/>
            <a:r>
              <a:rPr lang="en-US" sz="2400"/>
              <a:t>a special circuit used by CPU to synchronizes all tasks.</a:t>
            </a:r>
          </a:p>
          <a:p>
            <a:r>
              <a:rPr lang="en-US" sz="2400"/>
              <a:t>Data word </a:t>
            </a:r>
          </a:p>
          <a:p>
            <a:pPr lvl="1"/>
            <a:r>
              <a:rPr lang="en-US" sz="2400"/>
              <a:t>the maximum number of bits fetched by CPU from internal memory in one machine cycle, e.g., 8, 16,32,64 128. The larger, the better. </a:t>
            </a:r>
          </a:p>
        </p:txBody>
      </p:sp>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ChangeArrowheads="1"/>
          </p:cNvSpPr>
          <p:nvPr/>
        </p:nvSpPr>
        <p:spPr bwMode="auto">
          <a:xfrm>
            <a:off x="685800" y="6248400"/>
            <a:ext cx="1905000" cy="457200"/>
          </a:xfrm>
          <a:prstGeom prst="rect">
            <a:avLst/>
          </a:prstGeom>
          <a:noFill/>
          <a:ln w="12700">
            <a:noFill/>
            <a:miter lim="800000"/>
            <a:headEnd/>
            <a:tailEnd/>
          </a:ln>
          <a:effectLst/>
        </p:spPr>
        <p:txBody>
          <a:bodyPr wrap="none" anchor="ctr"/>
          <a:lstStyle/>
          <a:p>
            <a:endParaRPr lang="en-US"/>
          </a:p>
        </p:txBody>
      </p:sp>
      <p:sp>
        <p:nvSpPr>
          <p:cNvPr id="100355" name="Rectangle 3"/>
          <p:cNvSpPr>
            <a:spLocks noChangeArrowheads="1"/>
          </p:cNvSpPr>
          <p:nvPr/>
        </p:nvSpPr>
        <p:spPr bwMode="auto">
          <a:xfrm>
            <a:off x="3124200" y="6248400"/>
            <a:ext cx="2895600" cy="457200"/>
          </a:xfrm>
          <a:prstGeom prst="rect">
            <a:avLst/>
          </a:prstGeom>
          <a:noFill/>
          <a:ln w="12700">
            <a:noFill/>
            <a:miter lim="800000"/>
            <a:headEnd/>
            <a:tailEnd/>
          </a:ln>
          <a:effectLst/>
        </p:spPr>
        <p:txBody>
          <a:bodyPr wrap="none" anchor="ctr"/>
          <a:lstStyle/>
          <a:p>
            <a:endParaRPr lang="en-US"/>
          </a:p>
        </p:txBody>
      </p:sp>
      <p:sp>
        <p:nvSpPr>
          <p:cNvPr id="100356" name="Rectangle 4"/>
          <p:cNvSpPr>
            <a:spLocks noGrp="1" noChangeArrowheads="1"/>
          </p:cNvSpPr>
          <p:nvPr>
            <p:ph type="title"/>
          </p:nvPr>
        </p:nvSpPr>
        <p:spPr/>
        <p:txBody>
          <a:bodyPr/>
          <a:lstStyle/>
          <a:p>
            <a:r>
              <a:rPr lang="en-US" sz="4800"/>
              <a:t>Computer Memory</a:t>
            </a:r>
          </a:p>
        </p:txBody>
      </p:sp>
      <p:sp>
        <p:nvSpPr>
          <p:cNvPr id="100357" name="Rectangle 5"/>
          <p:cNvSpPr>
            <a:spLocks noGrp="1" noChangeArrowheads="1"/>
          </p:cNvSpPr>
          <p:nvPr>
            <p:ph type="body" idx="1"/>
          </p:nvPr>
        </p:nvSpPr>
        <p:spPr>
          <a:xfrm>
            <a:off x="304800" y="1447800"/>
            <a:ext cx="8534400" cy="5105400"/>
          </a:xfrm>
        </p:spPr>
        <p:txBody>
          <a:bodyPr/>
          <a:lstStyle/>
          <a:p>
            <a:pPr>
              <a:lnSpc>
                <a:spcPct val="90000"/>
              </a:lnSpc>
            </a:pPr>
            <a:r>
              <a:rPr lang="en-US"/>
              <a:t>Registers</a:t>
            </a:r>
          </a:p>
          <a:p>
            <a:pPr lvl="1">
              <a:lnSpc>
                <a:spcPct val="90000"/>
              </a:lnSpc>
            </a:pPr>
            <a:r>
              <a:rPr lang="en-US"/>
              <a:t>On CPU chip </a:t>
            </a:r>
          </a:p>
          <a:p>
            <a:pPr lvl="1">
              <a:lnSpc>
                <a:spcPct val="90000"/>
              </a:lnSpc>
            </a:pPr>
            <a:r>
              <a:rPr lang="en-US"/>
              <a:t>Temporary storage, quick retrieval. </a:t>
            </a:r>
          </a:p>
          <a:p>
            <a:pPr lvl="1">
              <a:lnSpc>
                <a:spcPct val="90000"/>
              </a:lnSpc>
            </a:pPr>
            <a:r>
              <a:rPr lang="en-US"/>
              <a:t>The larger, the better. </a:t>
            </a:r>
          </a:p>
          <a:p>
            <a:pPr>
              <a:lnSpc>
                <a:spcPct val="90000"/>
              </a:lnSpc>
            </a:pPr>
            <a:r>
              <a:rPr lang="en-US"/>
              <a:t>Internal Memory</a:t>
            </a:r>
            <a:endParaRPr lang="en-US" sz="2800"/>
          </a:p>
          <a:p>
            <a:pPr lvl="1">
              <a:lnSpc>
                <a:spcPct val="90000"/>
              </a:lnSpc>
            </a:pPr>
            <a:r>
              <a:rPr lang="en-US"/>
              <a:t>Random access memory (RAM)</a:t>
            </a:r>
          </a:p>
          <a:p>
            <a:pPr lvl="1">
              <a:lnSpc>
                <a:spcPct val="90000"/>
              </a:lnSpc>
            </a:pPr>
            <a:r>
              <a:rPr lang="en-US"/>
              <a:t>Read-only memory (ROM) </a:t>
            </a:r>
          </a:p>
          <a:p>
            <a:pPr>
              <a:lnSpc>
                <a:spcPct val="90000"/>
              </a:lnSpc>
            </a:pPr>
            <a:r>
              <a:rPr lang="en-US"/>
              <a:t>External Memory</a:t>
            </a:r>
          </a:p>
          <a:p>
            <a:pPr lvl="1">
              <a:lnSpc>
                <a:spcPct val="90000"/>
              </a:lnSpc>
            </a:pPr>
            <a:r>
              <a:rPr lang="en-US"/>
              <a:t>Magnetic disks, magnetic tapes, optical discs</a:t>
            </a:r>
          </a:p>
        </p:txBody>
      </p:sp>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685800" y="6248400"/>
            <a:ext cx="1905000" cy="457200"/>
          </a:xfrm>
          <a:prstGeom prst="rect">
            <a:avLst/>
          </a:prstGeom>
          <a:noFill/>
          <a:ln w="12700">
            <a:noFill/>
            <a:miter lim="800000"/>
            <a:headEnd/>
            <a:tailEnd/>
          </a:ln>
          <a:effectLst/>
        </p:spPr>
        <p:txBody>
          <a:bodyPr wrap="none" anchor="ctr"/>
          <a:lstStyle/>
          <a:p>
            <a:endParaRPr lang="en-US"/>
          </a:p>
        </p:txBody>
      </p:sp>
      <p:sp>
        <p:nvSpPr>
          <p:cNvPr id="102403" name="Rectangle 3"/>
          <p:cNvSpPr>
            <a:spLocks noChangeArrowheads="1"/>
          </p:cNvSpPr>
          <p:nvPr/>
        </p:nvSpPr>
        <p:spPr bwMode="auto">
          <a:xfrm>
            <a:off x="3124200" y="6248400"/>
            <a:ext cx="2895600" cy="457200"/>
          </a:xfrm>
          <a:prstGeom prst="rect">
            <a:avLst/>
          </a:prstGeom>
          <a:noFill/>
          <a:ln w="12700">
            <a:noFill/>
            <a:miter lim="800000"/>
            <a:headEnd/>
            <a:tailEnd/>
          </a:ln>
          <a:effectLst/>
        </p:spPr>
        <p:txBody>
          <a:bodyPr wrap="none" anchor="ctr"/>
          <a:lstStyle/>
          <a:p>
            <a:endParaRPr lang="en-US"/>
          </a:p>
        </p:txBody>
      </p:sp>
      <p:sp>
        <p:nvSpPr>
          <p:cNvPr id="102404" name="Rectangle 4"/>
          <p:cNvSpPr>
            <a:spLocks noGrp="1" noChangeArrowheads="1"/>
          </p:cNvSpPr>
          <p:nvPr>
            <p:ph type="title"/>
          </p:nvPr>
        </p:nvSpPr>
        <p:spPr>
          <a:xfrm>
            <a:off x="762000" y="304800"/>
            <a:ext cx="7772400" cy="1143000"/>
          </a:xfrm>
        </p:spPr>
        <p:txBody>
          <a:bodyPr/>
          <a:lstStyle/>
          <a:p>
            <a:r>
              <a:rPr lang="en-US" sz="4800"/>
              <a:t>RAM &amp; ROM</a:t>
            </a:r>
          </a:p>
        </p:txBody>
      </p:sp>
      <p:sp>
        <p:nvSpPr>
          <p:cNvPr id="102405" name="Rectangle 5"/>
          <p:cNvSpPr>
            <a:spLocks noGrp="1" noChangeArrowheads="1"/>
          </p:cNvSpPr>
          <p:nvPr>
            <p:ph type="body" idx="1"/>
          </p:nvPr>
        </p:nvSpPr>
        <p:spPr>
          <a:xfrm>
            <a:off x="304800" y="1371600"/>
            <a:ext cx="3962400" cy="5181600"/>
          </a:xfrm>
        </p:spPr>
        <p:txBody>
          <a:bodyPr/>
          <a:lstStyle/>
          <a:p>
            <a:pPr>
              <a:lnSpc>
                <a:spcPct val="90000"/>
              </a:lnSpc>
            </a:pPr>
            <a:r>
              <a:rPr lang="en-US" sz="2400"/>
              <a:t>Random Access Memory </a:t>
            </a:r>
          </a:p>
          <a:p>
            <a:pPr>
              <a:lnSpc>
                <a:spcPct val="90000"/>
              </a:lnSpc>
            </a:pPr>
            <a:r>
              <a:rPr lang="en-US" sz="2400"/>
              <a:t>The  main store: the place where the programs and software </a:t>
            </a:r>
          </a:p>
          <a:p>
            <a:pPr>
              <a:lnSpc>
                <a:spcPct val="90000"/>
              </a:lnSpc>
            </a:pPr>
            <a:r>
              <a:rPr lang="en-US" sz="2400"/>
              <a:t>READ/WRITTEN</a:t>
            </a:r>
          </a:p>
          <a:p>
            <a:pPr lvl="1">
              <a:lnSpc>
                <a:spcPct val="90000"/>
              </a:lnSpc>
            </a:pPr>
            <a:r>
              <a:rPr lang="en-US" sz="2000"/>
              <a:t>CPU fetches the program instructions</a:t>
            </a:r>
          </a:p>
          <a:p>
            <a:pPr lvl="1">
              <a:lnSpc>
                <a:spcPct val="90000"/>
              </a:lnSpc>
            </a:pPr>
            <a:r>
              <a:rPr lang="en-US" sz="2000"/>
              <a:t>CPU store the results of calculations </a:t>
            </a:r>
          </a:p>
          <a:p>
            <a:pPr>
              <a:lnSpc>
                <a:spcPct val="90000"/>
              </a:lnSpc>
            </a:pPr>
            <a:r>
              <a:rPr lang="en-US" sz="2400"/>
              <a:t>The more RAM, the larger the programs you can run. </a:t>
            </a:r>
          </a:p>
          <a:p>
            <a:pPr>
              <a:lnSpc>
                <a:spcPct val="90000"/>
              </a:lnSpc>
            </a:pPr>
            <a:r>
              <a:rPr lang="en-US" sz="2400"/>
              <a:t>When a computer off, lose whatever is stored  </a:t>
            </a:r>
          </a:p>
        </p:txBody>
      </p:sp>
      <p:sp>
        <p:nvSpPr>
          <p:cNvPr id="102406" name="Rectangle 6"/>
          <p:cNvSpPr>
            <a:spLocks noChangeArrowheads="1"/>
          </p:cNvSpPr>
          <p:nvPr/>
        </p:nvSpPr>
        <p:spPr bwMode="auto">
          <a:xfrm>
            <a:off x="4343400" y="1295400"/>
            <a:ext cx="4495800" cy="5257800"/>
          </a:xfrm>
          <a:prstGeom prst="rect">
            <a:avLst/>
          </a:prstGeom>
          <a:noFill/>
          <a:ln w="9525">
            <a:noFill/>
            <a:miter lim="800000"/>
            <a:headEnd/>
            <a:tailEnd/>
          </a:ln>
          <a:effectLst/>
        </p:spPr>
        <p:txBody>
          <a:bodyPr/>
          <a:lstStyle/>
          <a:p>
            <a:pPr marL="342900" indent="-342900">
              <a:spcBef>
                <a:spcPct val="20000"/>
              </a:spcBef>
              <a:buFontTx/>
              <a:buChar char="•"/>
            </a:pPr>
            <a:r>
              <a:rPr lang="en-US" sz="2400"/>
              <a:t>Read Only Memory (or ROM). </a:t>
            </a:r>
          </a:p>
          <a:p>
            <a:pPr marL="342900" indent="-342900">
              <a:spcBef>
                <a:spcPct val="20000"/>
              </a:spcBef>
              <a:buFontTx/>
              <a:buChar char="•"/>
            </a:pPr>
            <a:r>
              <a:rPr lang="en-US" sz="2400"/>
              <a:t>Fetch or read instructions only</a:t>
            </a:r>
          </a:p>
          <a:p>
            <a:pPr marL="342900" indent="-342900">
              <a:spcBef>
                <a:spcPct val="20000"/>
              </a:spcBef>
              <a:buFontTx/>
              <a:buChar char="•"/>
            </a:pPr>
            <a:r>
              <a:rPr lang="en-US" sz="2400"/>
              <a:t>Instructions permanently stored inside, cannot be over-written </a:t>
            </a:r>
          </a:p>
          <a:p>
            <a:pPr marL="342900" indent="-342900">
              <a:spcBef>
                <a:spcPct val="20000"/>
              </a:spcBef>
              <a:buFontTx/>
              <a:buChar char="•"/>
            </a:pPr>
            <a:r>
              <a:rPr lang="en-US" sz="2400"/>
              <a:t>Used for storing special sets of instructions e.g., BIOS </a:t>
            </a:r>
          </a:p>
          <a:p>
            <a:pPr marL="342900" indent="-342900">
              <a:spcBef>
                <a:spcPct val="20000"/>
              </a:spcBef>
              <a:buFontTx/>
              <a:buChar char="•"/>
            </a:pPr>
            <a:r>
              <a:rPr lang="en-US" sz="2400"/>
              <a:t>When the computer off, the contents remain</a:t>
            </a:r>
          </a:p>
          <a:p>
            <a:pPr marL="342900" indent="-342900">
              <a:spcBef>
                <a:spcPct val="20000"/>
              </a:spcBef>
              <a:buFontTx/>
              <a:buChar char="•"/>
            </a:pPr>
            <a:r>
              <a:rPr lang="en-US" sz="2400"/>
              <a:t>Non-volatile: Permanent</a:t>
            </a:r>
          </a:p>
        </p:txBody>
      </p:sp>
    </p:spTree>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TotalTime>
  <Words>6218</Words>
  <Application>Microsoft Office PowerPoint</Application>
  <PresentationFormat>On-screen Show (4:3)</PresentationFormat>
  <Paragraphs>630</Paragraphs>
  <Slides>61</Slides>
  <Notes>43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69" baseType="lpstr">
      <vt:lpstr>Arial</vt:lpstr>
      <vt:lpstr>Calibri</vt:lpstr>
      <vt:lpstr>Palatino</vt:lpstr>
      <vt:lpstr>Times</vt:lpstr>
      <vt:lpstr>Times New Roman</vt:lpstr>
      <vt:lpstr>Verdana</vt:lpstr>
      <vt:lpstr>Office Theme</vt:lpstr>
      <vt:lpstr>Photo Editor Photo</vt:lpstr>
      <vt:lpstr>ITEC 101 FUNDAMENTALS OF IT</vt:lpstr>
      <vt:lpstr>Components</vt:lpstr>
      <vt:lpstr>Internal Structure</vt:lpstr>
      <vt:lpstr>CPU</vt:lpstr>
      <vt:lpstr>CPU</vt:lpstr>
      <vt:lpstr>CPU</vt:lpstr>
      <vt:lpstr>CPU</vt:lpstr>
      <vt:lpstr>Computer Memory</vt:lpstr>
      <vt:lpstr>RAM &amp; ROM</vt:lpstr>
      <vt:lpstr>Cache Memory</vt:lpstr>
      <vt:lpstr>The Power of Computer</vt:lpstr>
      <vt:lpstr>PowerPoint Presentation</vt:lpstr>
      <vt:lpstr>Input, output and storage</vt:lpstr>
      <vt:lpstr>Input Technologies</vt:lpstr>
      <vt:lpstr>Source Data Input Devices</vt:lpstr>
      <vt:lpstr>Output Technologies</vt:lpstr>
      <vt:lpstr>Monitor</vt:lpstr>
      <vt:lpstr>Monitor</vt:lpstr>
      <vt:lpstr>Printers  </vt:lpstr>
      <vt:lpstr>Storage</vt:lpstr>
      <vt:lpstr>Storage</vt:lpstr>
      <vt:lpstr>Storage</vt:lpstr>
      <vt:lpstr>Enterprise Storage Systems</vt:lpstr>
      <vt:lpstr>Hard Disk</vt:lpstr>
      <vt:lpstr>Hard Disk</vt:lpstr>
      <vt:lpstr>EVALUATING THE SYSTEM</vt:lpstr>
      <vt:lpstr>To Buy or To Upgrade?</vt:lpstr>
      <vt:lpstr>Assessing Your Hardware: Evaluating Your System</vt:lpstr>
      <vt:lpstr>Evaluating the CPU</vt:lpstr>
      <vt:lpstr>Upgrading the CPU</vt:lpstr>
      <vt:lpstr>Evaluating RAM</vt:lpstr>
      <vt:lpstr>How Much Ram is Needed</vt:lpstr>
      <vt:lpstr>Adding RAM</vt:lpstr>
      <vt:lpstr>Evaluating Storage</vt:lpstr>
      <vt:lpstr>The Hard Disk Drive</vt:lpstr>
      <vt:lpstr>How a Hard Disk Works</vt:lpstr>
      <vt:lpstr>Portable Storage</vt:lpstr>
      <vt:lpstr>Magnetic Storage</vt:lpstr>
      <vt:lpstr>Optical Storage</vt:lpstr>
      <vt:lpstr>Upgrading Storage</vt:lpstr>
      <vt:lpstr>Evaluating Video</vt:lpstr>
      <vt:lpstr>Video Cards</vt:lpstr>
      <vt:lpstr>Monitors </vt:lpstr>
      <vt:lpstr>Evaluating Audio</vt:lpstr>
      <vt:lpstr>Evaluating Audio</vt:lpstr>
      <vt:lpstr>Evaluating Ports</vt:lpstr>
      <vt:lpstr>Types of Ports</vt:lpstr>
      <vt:lpstr>Types of Ports</vt:lpstr>
      <vt:lpstr>Types of Ports</vt:lpstr>
      <vt:lpstr>Types of Ports</vt:lpstr>
      <vt:lpstr>Types of Ports</vt:lpstr>
      <vt:lpstr>Types of Ports</vt:lpstr>
      <vt:lpstr>Types of Ports</vt:lpstr>
      <vt:lpstr>Types of Ports</vt:lpstr>
      <vt:lpstr>Adding Ports</vt:lpstr>
      <vt:lpstr>Evaluating System Reliability</vt:lpstr>
      <vt:lpstr>Upkeep and Maintenance</vt:lpstr>
      <vt:lpstr>Update Software and  Hardware Drivers</vt:lpstr>
      <vt:lpstr>The Last Resort</vt:lpstr>
      <vt:lpstr>The Final Decision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103 INTRODUCTION TO PROGRAMMING</dc:title>
  <dc:creator>user</dc:creator>
  <cp:lastModifiedBy>Joseph Opata Sackitey</cp:lastModifiedBy>
  <cp:revision>24</cp:revision>
  <dcterms:created xsi:type="dcterms:W3CDTF">2018-02-07T14:49:34Z</dcterms:created>
  <dcterms:modified xsi:type="dcterms:W3CDTF">2022-03-29T22:33:50Z</dcterms:modified>
</cp:coreProperties>
</file>